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79" r:id="rId2"/>
    <p:sldId id="305" r:id="rId3"/>
    <p:sldId id="306" r:id="rId4"/>
    <p:sldId id="344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02" r:id="rId17"/>
    <p:sldId id="318" r:id="rId18"/>
    <p:sldId id="382" r:id="rId19"/>
    <p:sldId id="3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63D61-F954-4088-B25A-F2CE11712F8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D0451-5DEB-423F-8E20-2D6A42F29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0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576A-A819-4C33-BBA0-71A0BC0B6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8050B0-BD5A-456D-A9F7-FC6CD0BDB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C4008-AF24-4DF3-B4C6-98A610F4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118C-40F9-4DF6-BBEB-3F4F96B8D16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9B738-0619-4C39-A22B-6B95604B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12022-E551-4492-8810-1FD4DC98F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8695-34C1-4837-AA36-23CD2FC57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D850E-0D66-43DC-B6D6-C7D92A96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5635D-72CD-4260-B9D4-94710C0AD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52632-8638-42A0-9BC6-7E3D862FE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118C-40F9-4DF6-BBEB-3F4F96B8D16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89BF8-6C8F-492A-9FFC-711C6057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67342-5BE1-4653-A566-08D72CF3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8695-34C1-4837-AA36-23CD2FC57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3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B3C002-E2D9-4D93-ADEF-FC96AFAB1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6CFEBC-78DB-469F-AFAD-EAA78A892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0BA51-1B32-4D8F-AACE-F367D395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118C-40F9-4DF6-BBEB-3F4F96B8D16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B039B-CA8F-454F-B8D0-803A1435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957A8-231F-4186-9E61-1ACF4DD0B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8695-34C1-4837-AA36-23CD2FC57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7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C7C6B-22B8-4AB2-B03A-8AC2B30D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D49F3-A7F0-424A-A038-1146DF574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F6416-F97E-4CBE-9B66-E6322BFCA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118C-40F9-4DF6-BBEB-3F4F96B8D16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FEC0A-5709-4596-827C-AA7910665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1817D-A705-437F-8E5D-CDB50985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8695-34C1-4837-AA36-23CD2FC57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76DD2-7B04-4E08-B3F6-7E1A785A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49DD2-772D-41EF-B984-72D61A910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791B-0ECF-48BA-BC69-B693C981C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118C-40F9-4DF6-BBEB-3F4F96B8D16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F9A45-8CF5-49F3-8B17-7A52C64FD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DA22F-7610-47E7-808F-2A5ED014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8695-34C1-4837-AA36-23CD2FC57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6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1AB97-9270-4251-BB05-75587189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EC6DC-C552-4C91-AF6D-1518984E0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589C0-6FBF-4667-BCDE-D665EFEEC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7E548-1D5D-4599-8188-FB4A14B5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118C-40F9-4DF6-BBEB-3F4F96B8D16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50A0D-D893-4A95-97FA-24A492C7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E0773-7E4B-4476-8A06-B4E61CA5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8695-34C1-4837-AA36-23CD2FC57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2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AF79-ED37-4293-B1C5-94F1820F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C8E39-1B7B-4D2F-954F-923242DD9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DD1BD-607F-494F-AF2C-F9B1244CF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5DAA8-4017-42B9-8CBD-0E58B5D11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4D0DC2-059B-49CE-B9A0-9557B270F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A402D6-54A4-4E0F-91EF-F277C0D1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118C-40F9-4DF6-BBEB-3F4F96B8D16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7353E5-D081-4702-8B03-B558192A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B56F4-7953-4FC3-8C2B-BFA14386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8695-34C1-4837-AA36-23CD2FC57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9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41FC-9290-45AA-9548-2F821EF6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E62AC-BF90-4E59-8F59-592B4AB8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118C-40F9-4DF6-BBEB-3F4F96B8D16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1E199-A6DA-44DA-B4E7-56E6349C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3AA94-B2C9-4F61-8D8A-582DB8CA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8695-34C1-4837-AA36-23CD2FC57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2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83C47-BFF5-4F84-BA4A-48794E2A5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118C-40F9-4DF6-BBEB-3F4F96B8D16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5A8BB4-2652-4219-8766-31FC9C9ED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CCEDF-866B-4261-9121-9A90956D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8695-34C1-4837-AA36-23CD2FC57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3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3B1C-C19A-4EDA-99C5-801BF7BD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C5843-BCEB-4E27-8C09-40E9382EE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8901C-D6A1-4E60-B070-F1C572A8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8A16B-6633-4547-BB64-659A7226D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118C-40F9-4DF6-BBEB-3F4F96B8D16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DEBA1-0309-43E1-B53D-569A3935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42F8E-9399-47EE-8B3F-74B5C776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8695-34C1-4837-AA36-23CD2FC57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3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4674A-E3F1-43F5-B2C6-F7DD4A70F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FB5D0-BF78-4CFC-8F77-6E77084FC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FF1F8-D0A6-40AD-9BE5-228BF354A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93560-AA66-439A-8838-45D7BF24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118C-40F9-4DF6-BBEB-3F4F96B8D16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7B5E9-2ACF-4F91-86DF-BC6751769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39565-CDB6-441C-A88C-58F2A4D8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8695-34C1-4837-AA36-23CD2FC57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0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D3AAC-F0D4-4400-BE54-08FFC800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56045-F84B-43BA-A5D8-600F24715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3A19A-E8DE-4F82-A864-0B0733B36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3118C-40F9-4DF6-BBEB-3F4F96B8D16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C04A9-EA7C-4F6E-BDC8-8B325C65A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C31A7-B5AF-4CC3-A673-75669B87F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68695-34C1-4837-AA36-23CD2FC57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9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7227-8958-4E79-B61A-144BD44F846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746657" y="3210972"/>
            <a:ext cx="4698687" cy="2052228"/>
          </a:xfrm>
        </p:spPr>
        <p:txBody>
          <a:bodyPr>
            <a:noAutofit/>
          </a:bodyPr>
          <a:lstStyle/>
          <a:p>
            <a:r>
              <a:rPr lang="en-US" sz="5400" dirty="0"/>
              <a:t>Rocket Physics </a:t>
            </a:r>
            <a:r>
              <a:rPr lang="en-US" dirty="0">
                <a:solidFill>
                  <a:srgbClr val="0070C0"/>
                </a:solidFill>
              </a:rPr>
              <a:t>The Thrust Curve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434718-9051-4B69-B0A4-5A954E96205B}"/>
              </a:ext>
            </a:extLst>
          </p:cNvPr>
          <p:cNvSpPr txBox="1"/>
          <p:nvPr/>
        </p:nvSpPr>
        <p:spPr>
          <a:xfrm>
            <a:off x="4163290" y="5320393"/>
            <a:ext cx="3311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LabRat</a:t>
            </a:r>
            <a:r>
              <a:rPr lang="en-US" sz="2800" b="1" dirty="0"/>
              <a:t> Scientific</a:t>
            </a:r>
          </a:p>
          <a:p>
            <a:pPr algn="ctr"/>
            <a:r>
              <a:rPr lang="en-US" sz="2800" b="1" dirty="0"/>
              <a:t>© 2018</a:t>
            </a:r>
          </a:p>
        </p:txBody>
      </p:sp>
      <p:pic>
        <p:nvPicPr>
          <p:cNvPr id="9" name="Picture 4" descr="http://www.aerospaceweb.org/question/propulsion/rocket/liquid-rocket.gif">
            <a:extLst>
              <a:ext uri="{FF2B5EF4-FFF2-40B4-BE49-F238E27FC236}">
                <a16:creationId xmlns:a16="http://schemas.microsoft.com/office/drawing/2014/main" id="{5D230911-8A2E-4B76-B803-6B404E99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80" y="623536"/>
            <a:ext cx="6053837" cy="247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7227-8958-4E79-B61A-144BD44F846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27748" y="1772816"/>
            <a:ext cx="4761656" cy="1656184"/>
            <a:chOff x="2303748" y="1772816"/>
            <a:chExt cx="4761656" cy="1656184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6156176" y="2006842"/>
              <a:ext cx="909228" cy="27003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6156176" y="2924944"/>
              <a:ext cx="909228" cy="23402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303748" y="180882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303748" y="342900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39752" y="1841052"/>
              <a:ext cx="0" cy="158794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65304" y="1772816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165304" y="2888940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65404" y="2006842"/>
              <a:ext cx="0" cy="1152128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13"/>
          <p:cNvSpPr/>
          <p:nvPr/>
        </p:nvSpPr>
        <p:spPr>
          <a:xfrm>
            <a:off x="3887493" y="1844298"/>
            <a:ext cx="3804834" cy="1568668"/>
          </a:xfrm>
          <a:custGeom>
            <a:avLst/>
            <a:gdLst>
              <a:gd name="connsiteX0" fmla="*/ 3766088 w 3781586"/>
              <a:gd name="connsiteY0" fmla="*/ 348712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66088 w 3781586"/>
              <a:gd name="connsiteY8" fmla="*/ 348712 h 1557580"/>
              <a:gd name="connsiteX0" fmla="*/ 3773837 w 3781586"/>
              <a:gd name="connsiteY0" fmla="*/ 573437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81586 w 3781586"/>
              <a:gd name="connsiteY0" fmla="*/ 449450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3014420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913682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743200 w 3781586"/>
              <a:gd name="connsiteY2" fmla="*/ 1177871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35450 w 3781586"/>
              <a:gd name="connsiteY1" fmla="*/ 364210 h 1557580"/>
              <a:gd name="connsiteX2" fmla="*/ 2743200 w 3781586"/>
              <a:gd name="connsiteY2" fmla="*/ 1177871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35450 w 3781586"/>
              <a:gd name="connsiteY1" fmla="*/ 364210 h 1557580"/>
              <a:gd name="connsiteX2" fmla="*/ 2750950 w 3781586"/>
              <a:gd name="connsiteY2" fmla="*/ 1208867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50950 w 3781586"/>
              <a:gd name="connsiteY2" fmla="*/ 1208867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19953 w 3781586"/>
              <a:gd name="connsiteY2" fmla="*/ 1247613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19953 w 3781586"/>
              <a:gd name="connsiteY2" fmla="*/ 1247613 h 1557580"/>
              <a:gd name="connsiteX3" fmla="*/ 3773837 w 3781586"/>
              <a:gd name="connsiteY3" fmla="*/ 1239865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719953 w 3789335"/>
              <a:gd name="connsiteY2" fmla="*/ 1247613 h 1557580"/>
              <a:gd name="connsiteX3" fmla="*/ 3773837 w 3789335"/>
              <a:gd name="connsiteY3" fmla="*/ 1239865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719953 w 3789335"/>
              <a:gd name="connsiteY2" fmla="*/ 1247613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549472 w 3789335"/>
              <a:gd name="connsiteY2" fmla="*/ 1332854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549471 w 3789335"/>
              <a:gd name="connsiteY1" fmla="*/ 185979 h 1557580"/>
              <a:gd name="connsiteX2" fmla="*/ 2549472 w 3789335"/>
              <a:gd name="connsiteY2" fmla="*/ 1332854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549471 w 3789335"/>
              <a:gd name="connsiteY1" fmla="*/ 185979 h 1557580"/>
              <a:gd name="connsiteX2" fmla="*/ 2549472 w 3789335"/>
              <a:gd name="connsiteY2" fmla="*/ 1371600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1586 w 3781587"/>
              <a:gd name="connsiteY0" fmla="*/ 7749 h 1557580"/>
              <a:gd name="connsiteX1" fmla="*/ 2549471 w 3781587"/>
              <a:gd name="connsiteY1" fmla="*/ 185979 h 1557580"/>
              <a:gd name="connsiteX2" fmla="*/ 2549472 w 3781587"/>
              <a:gd name="connsiteY2" fmla="*/ 137160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781587"/>
              <a:gd name="connsiteY0" fmla="*/ 7749 h 1557580"/>
              <a:gd name="connsiteX1" fmla="*/ 2355742 w 3781587"/>
              <a:gd name="connsiteY1" fmla="*/ 15498 h 1557580"/>
              <a:gd name="connsiteX2" fmla="*/ 2549472 w 3781587"/>
              <a:gd name="connsiteY2" fmla="*/ 137160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781587"/>
              <a:gd name="connsiteY0" fmla="*/ 7749 h 1557580"/>
              <a:gd name="connsiteX1" fmla="*/ 2355742 w 3781587"/>
              <a:gd name="connsiteY1" fmla="*/ 15498 h 1557580"/>
              <a:gd name="connsiteX2" fmla="*/ 2347994 w 3781587"/>
              <a:gd name="connsiteY2" fmla="*/ 155758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804834"/>
              <a:gd name="connsiteY0" fmla="*/ 7749 h 1568668"/>
              <a:gd name="connsiteX1" fmla="*/ 2355742 w 3804834"/>
              <a:gd name="connsiteY1" fmla="*/ 15498 h 1568668"/>
              <a:gd name="connsiteX2" fmla="*/ 2347994 w 3804834"/>
              <a:gd name="connsiteY2" fmla="*/ 1557580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2355742 w 3804834"/>
              <a:gd name="connsiteY1" fmla="*/ 15498 h 1568668"/>
              <a:gd name="connsiteX2" fmla="*/ 2038028 w 3804834"/>
              <a:gd name="connsiteY2" fmla="*/ 1549831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50 h 1568669"/>
              <a:gd name="connsiteX1" fmla="*/ 2030277 w 3804834"/>
              <a:gd name="connsiteY1" fmla="*/ 0 h 1568669"/>
              <a:gd name="connsiteX2" fmla="*/ 2038028 w 3804834"/>
              <a:gd name="connsiteY2" fmla="*/ 1549832 h 1568669"/>
              <a:gd name="connsiteX3" fmla="*/ 3804834 w 3804834"/>
              <a:gd name="connsiteY3" fmla="*/ 1549832 h 1568669"/>
              <a:gd name="connsiteX4" fmla="*/ 3781586 w 3804834"/>
              <a:gd name="connsiteY4" fmla="*/ 1557581 h 1568669"/>
              <a:gd name="connsiteX5" fmla="*/ 0 w 3804834"/>
              <a:gd name="connsiteY5" fmla="*/ 1557581 h 1568669"/>
              <a:gd name="connsiteX6" fmla="*/ 0 w 3804834"/>
              <a:gd name="connsiteY6" fmla="*/ 7750 h 1568669"/>
              <a:gd name="connsiteX7" fmla="*/ 3773837 w 3804834"/>
              <a:gd name="connsiteY7" fmla="*/ 1 h 1568669"/>
              <a:gd name="connsiteX8" fmla="*/ 3781586 w 3804834"/>
              <a:gd name="connsiteY8" fmla="*/ 7750 h 1568669"/>
              <a:gd name="connsiteX0" fmla="*/ 3781586 w 3804834"/>
              <a:gd name="connsiteY0" fmla="*/ 7750 h 1568669"/>
              <a:gd name="connsiteX1" fmla="*/ 2030277 w 3804834"/>
              <a:gd name="connsiteY1" fmla="*/ 0 h 1568669"/>
              <a:gd name="connsiteX2" fmla="*/ 1697066 w 3804834"/>
              <a:gd name="connsiteY2" fmla="*/ 1549832 h 1568669"/>
              <a:gd name="connsiteX3" fmla="*/ 3804834 w 3804834"/>
              <a:gd name="connsiteY3" fmla="*/ 1549832 h 1568669"/>
              <a:gd name="connsiteX4" fmla="*/ 3781586 w 3804834"/>
              <a:gd name="connsiteY4" fmla="*/ 1557581 h 1568669"/>
              <a:gd name="connsiteX5" fmla="*/ 0 w 3804834"/>
              <a:gd name="connsiteY5" fmla="*/ 1557581 h 1568669"/>
              <a:gd name="connsiteX6" fmla="*/ 0 w 3804834"/>
              <a:gd name="connsiteY6" fmla="*/ 7750 h 1568669"/>
              <a:gd name="connsiteX7" fmla="*/ 3773837 w 3804834"/>
              <a:gd name="connsiteY7" fmla="*/ 1 h 1568669"/>
              <a:gd name="connsiteX8" fmla="*/ 3781586 w 3804834"/>
              <a:gd name="connsiteY8" fmla="*/ 7750 h 1568669"/>
              <a:gd name="connsiteX0" fmla="*/ 3781586 w 3804834"/>
              <a:gd name="connsiteY0" fmla="*/ 7749 h 1568668"/>
              <a:gd name="connsiteX1" fmla="*/ 1704813 w 3804834"/>
              <a:gd name="connsiteY1" fmla="*/ 15497 h 1568668"/>
              <a:gd name="connsiteX2" fmla="*/ 1697066 w 3804834"/>
              <a:gd name="connsiteY2" fmla="*/ 1549831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4834" h="1568668">
                <a:moveTo>
                  <a:pt x="3781586" y="7749"/>
                </a:moveTo>
                <a:lnTo>
                  <a:pt x="1704813" y="15497"/>
                </a:lnTo>
                <a:cubicBezTo>
                  <a:pt x="1704814" y="198894"/>
                  <a:pt x="1697065" y="1366434"/>
                  <a:pt x="1697066" y="1549831"/>
                </a:cubicBezTo>
                <a:lnTo>
                  <a:pt x="3804834" y="1549831"/>
                </a:lnTo>
                <a:cubicBezTo>
                  <a:pt x="3804834" y="1611824"/>
                  <a:pt x="3781586" y="1495587"/>
                  <a:pt x="3781586" y="1557580"/>
                </a:cubicBezTo>
                <a:lnTo>
                  <a:pt x="0" y="1557580"/>
                </a:lnTo>
                <a:lnTo>
                  <a:pt x="0" y="7749"/>
                </a:lnTo>
                <a:lnTo>
                  <a:pt x="3773837" y="0"/>
                </a:lnTo>
                <a:lnTo>
                  <a:pt x="3781586" y="774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935760" y="3897052"/>
            <a:ext cx="4140460" cy="1980220"/>
            <a:chOff x="2771800" y="3897052"/>
            <a:chExt cx="4140460" cy="198022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879812" y="3897052"/>
              <a:ext cx="0" cy="198022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771800" y="5769260"/>
              <a:ext cx="41404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771800" y="55892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771800" y="54092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771800" y="52292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771800" y="50491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771800" y="48691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771800" y="46891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771800" y="45091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771800" y="43291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771800" y="41490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771800" y="39690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75856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63589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99593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35597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752020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14806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544108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97615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40820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840252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847702" y="5724255"/>
              <a:ext cx="72008" cy="900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4373995" y="5364215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7848" y="4959170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23892" y="4545124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483932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879976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76020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963652" y="404665"/>
            <a:ext cx="644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Propellant Burn-Back Profile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46793" y="3690272"/>
            <a:ext cx="240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Sustainer Phase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91644" y="45811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Thrust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45885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508D1A-FA9D-4DF6-B112-73301B17CBF0}"/>
              </a:ext>
            </a:extLst>
          </p:cNvPr>
          <p:cNvSpPr txBox="1"/>
          <p:nvPr/>
        </p:nvSpPr>
        <p:spPr>
          <a:xfrm>
            <a:off x="8440144" y="3412966"/>
            <a:ext cx="3267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some point, the propellant burns to the casing wall and there is a sudden drop in the burning surface area.  Now the propellant is only burning forward and the burning surface area remains constant.  This is known as the “sustainer phase” </a:t>
            </a:r>
          </a:p>
        </p:txBody>
      </p:sp>
    </p:spTree>
    <p:extLst>
      <p:ext uri="{BB962C8B-B14F-4D97-AF65-F5344CB8AC3E}">
        <p14:creationId xmlns:p14="http://schemas.microsoft.com/office/powerpoint/2010/main" val="96202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7227-8958-4E79-B61A-144BD44F8463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27748" y="1772816"/>
            <a:ext cx="4761656" cy="1656184"/>
            <a:chOff x="2303748" y="1772816"/>
            <a:chExt cx="4761656" cy="1656184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6156176" y="2006842"/>
              <a:ext cx="909228" cy="27003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6156176" y="2924944"/>
              <a:ext cx="909228" cy="23402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303748" y="180882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303748" y="342900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39752" y="1841052"/>
              <a:ext cx="0" cy="158794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65304" y="1772816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165304" y="2888940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65404" y="2006842"/>
              <a:ext cx="0" cy="1152128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13"/>
          <p:cNvSpPr/>
          <p:nvPr/>
        </p:nvSpPr>
        <p:spPr>
          <a:xfrm>
            <a:off x="3887493" y="1844298"/>
            <a:ext cx="3804834" cy="1568668"/>
          </a:xfrm>
          <a:custGeom>
            <a:avLst/>
            <a:gdLst>
              <a:gd name="connsiteX0" fmla="*/ 3766088 w 3781586"/>
              <a:gd name="connsiteY0" fmla="*/ 348712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66088 w 3781586"/>
              <a:gd name="connsiteY8" fmla="*/ 348712 h 1557580"/>
              <a:gd name="connsiteX0" fmla="*/ 3773837 w 3781586"/>
              <a:gd name="connsiteY0" fmla="*/ 573437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81586 w 3781586"/>
              <a:gd name="connsiteY0" fmla="*/ 449450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3014420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913682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743200 w 3781586"/>
              <a:gd name="connsiteY2" fmla="*/ 1177871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35450 w 3781586"/>
              <a:gd name="connsiteY1" fmla="*/ 364210 h 1557580"/>
              <a:gd name="connsiteX2" fmla="*/ 2743200 w 3781586"/>
              <a:gd name="connsiteY2" fmla="*/ 1177871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35450 w 3781586"/>
              <a:gd name="connsiteY1" fmla="*/ 364210 h 1557580"/>
              <a:gd name="connsiteX2" fmla="*/ 2750950 w 3781586"/>
              <a:gd name="connsiteY2" fmla="*/ 1208867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50950 w 3781586"/>
              <a:gd name="connsiteY2" fmla="*/ 1208867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19953 w 3781586"/>
              <a:gd name="connsiteY2" fmla="*/ 1247613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19953 w 3781586"/>
              <a:gd name="connsiteY2" fmla="*/ 1247613 h 1557580"/>
              <a:gd name="connsiteX3" fmla="*/ 3773837 w 3781586"/>
              <a:gd name="connsiteY3" fmla="*/ 1239865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719953 w 3789335"/>
              <a:gd name="connsiteY2" fmla="*/ 1247613 h 1557580"/>
              <a:gd name="connsiteX3" fmla="*/ 3773837 w 3789335"/>
              <a:gd name="connsiteY3" fmla="*/ 1239865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719953 w 3789335"/>
              <a:gd name="connsiteY2" fmla="*/ 1247613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549472 w 3789335"/>
              <a:gd name="connsiteY2" fmla="*/ 1332854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549471 w 3789335"/>
              <a:gd name="connsiteY1" fmla="*/ 185979 h 1557580"/>
              <a:gd name="connsiteX2" fmla="*/ 2549472 w 3789335"/>
              <a:gd name="connsiteY2" fmla="*/ 1332854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549471 w 3789335"/>
              <a:gd name="connsiteY1" fmla="*/ 185979 h 1557580"/>
              <a:gd name="connsiteX2" fmla="*/ 2549472 w 3789335"/>
              <a:gd name="connsiteY2" fmla="*/ 1371600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1586 w 3781587"/>
              <a:gd name="connsiteY0" fmla="*/ 7749 h 1557580"/>
              <a:gd name="connsiteX1" fmla="*/ 2549471 w 3781587"/>
              <a:gd name="connsiteY1" fmla="*/ 185979 h 1557580"/>
              <a:gd name="connsiteX2" fmla="*/ 2549472 w 3781587"/>
              <a:gd name="connsiteY2" fmla="*/ 137160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781587"/>
              <a:gd name="connsiteY0" fmla="*/ 7749 h 1557580"/>
              <a:gd name="connsiteX1" fmla="*/ 2355742 w 3781587"/>
              <a:gd name="connsiteY1" fmla="*/ 15498 h 1557580"/>
              <a:gd name="connsiteX2" fmla="*/ 2549472 w 3781587"/>
              <a:gd name="connsiteY2" fmla="*/ 137160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781587"/>
              <a:gd name="connsiteY0" fmla="*/ 7749 h 1557580"/>
              <a:gd name="connsiteX1" fmla="*/ 2355742 w 3781587"/>
              <a:gd name="connsiteY1" fmla="*/ 15498 h 1557580"/>
              <a:gd name="connsiteX2" fmla="*/ 2347994 w 3781587"/>
              <a:gd name="connsiteY2" fmla="*/ 155758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804834"/>
              <a:gd name="connsiteY0" fmla="*/ 7749 h 1568668"/>
              <a:gd name="connsiteX1" fmla="*/ 2355742 w 3804834"/>
              <a:gd name="connsiteY1" fmla="*/ 15498 h 1568668"/>
              <a:gd name="connsiteX2" fmla="*/ 2347994 w 3804834"/>
              <a:gd name="connsiteY2" fmla="*/ 1557580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2355742 w 3804834"/>
              <a:gd name="connsiteY1" fmla="*/ 15498 h 1568668"/>
              <a:gd name="connsiteX2" fmla="*/ 2038028 w 3804834"/>
              <a:gd name="connsiteY2" fmla="*/ 1549831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50 h 1568669"/>
              <a:gd name="connsiteX1" fmla="*/ 2030277 w 3804834"/>
              <a:gd name="connsiteY1" fmla="*/ 0 h 1568669"/>
              <a:gd name="connsiteX2" fmla="*/ 2038028 w 3804834"/>
              <a:gd name="connsiteY2" fmla="*/ 1549832 h 1568669"/>
              <a:gd name="connsiteX3" fmla="*/ 3804834 w 3804834"/>
              <a:gd name="connsiteY3" fmla="*/ 1549832 h 1568669"/>
              <a:gd name="connsiteX4" fmla="*/ 3781586 w 3804834"/>
              <a:gd name="connsiteY4" fmla="*/ 1557581 h 1568669"/>
              <a:gd name="connsiteX5" fmla="*/ 0 w 3804834"/>
              <a:gd name="connsiteY5" fmla="*/ 1557581 h 1568669"/>
              <a:gd name="connsiteX6" fmla="*/ 0 w 3804834"/>
              <a:gd name="connsiteY6" fmla="*/ 7750 h 1568669"/>
              <a:gd name="connsiteX7" fmla="*/ 3773837 w 3804834"/>
              <a:gd name="connsiteY7" fmla="*/ 1 h 1568669"/>
              <a:gd name="connsiteX8" fmla="*/ 3781586 w 3804834"/>
              <a:gd name="connsiteY8" fmla="*/ 7750 h 1568669"/>
              <a:gd name="connsiteX0" fmla="*/ 3781586 w 3804834"/>
              <a:gd name="connsiteY0" fmla="*/ 7750 h 1568669"/>
              <a:gd name="connsiteX1" fmla="*/ 2030277 w 3804834"/>
              <a:gd name="connsiteY1" fmla="*/ 0 h 1568669"/>
              <a:gd name="connsiteX2" fmla="*/ 1697066 w 3804834"/>
              <a:gd name="connsiteY2" fmla="*/ 1549832 h 1568669"/>
              <a:gd name="connsiteX3" fmla="*/ 3804834 w 3804834"/>
              <a:gd name="connsiteY3" fmla="*/ 1549832 h 1568669"/>
              <a:gd name="connsiteX4" fmla="*/ 3781586 w 3804834"/>
              <a:gd name="connsiteY4" fmla="*/ 1557581 h 1568669"/>
              <a:gd name="connsiteX5" fmla="*/ 0 w 3804834"/>
              <a:gd name="connsiteY5" fmla="*/ 1557581 h 1568669"/>
              <a:gd name="connsiteX6" fmla="*/ 0 w 3804834"/>
              <a:gd name="connsiteY6" fmla="*/ 7750 h 1568669"/>
              <a:gd name="connsiteX7" fmla="*/ 3773837 w 3804834"/>
              <a:gd name="connsiteY7" fmla="*/ 1 h 1568669"/>
              <a:gd name="connsiteX8" fmla="*/ 3781586 w 3804834"/>
              <a:gd name="connsiteY8" fmla="*/ 7750 h 1568669"/>
              <a:gd name="connsiteX0" fmla="*/ 3781586 w 3804834"/>
              <a:gd name="connsiteY0" fmla="*/ 7749 h 1568668"/>
              <a:gd name="connsiteX1" fmla="*/ 1704813 w 3804834"/>
              <a:gd name="connsiteY1" fmla="*/ 15497 h 1568668"/>
              <a:gd name="connsiteX2" fmla="*/ 1697066 w 3804834"/>
              <a:gd name="connsiteY2" fmla="*/ 1549831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704813 w 3804834"/>
              <a:gd name="connsiteY1" fmla="*/ 15497 h 1568668"/>
              <a:gd name="connsiteX2" fmla="*/ 1239866 w 3804834"/>
              <a:gd name="connsiteY2" fmla="*/ 1542082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1239866 w 3804834"/>
              <a:gd name="connsiteY2" fmla="*/ 1542082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1232117 w 3804834"/>
              <a:gd name="connsiteY2" fmla="*/ 1534333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1224367 w 3804834"/>
              <a:gd name="connsiteY2" fmla="*/ 1565330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1247614 w 3804834"/>
              <a:gd name="connsiteY2" fmla="*/ 1565330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4834" h="1568668">
                <a:moveTo>
                  <a:pt x="3781586" y="7749"/>
                </a:moveTo>
                <a:lnTo>
                  <a:pt x="1239863" y="23247"/>
                </a:lnTo>
                <a:cubicBezTo>
                  <a:pt x="1239864" y="206644"/>
                  <a:pt x="1247613" y="1381933"/>
                  <a:pt x="1247614" y="1565330"/>
                </a:cubicBezTo>
                <a:lnTo>
                  <a:pt x="3804834" y="1549831"/>
                </a:lnTo>
                <a:cubicBezTo>
                  <a:pt x="3804834" y="1611824"/>
                  <a:pt x="3781586" y="1495587"/>
                  <a:pt x="3781586" y="1557580"/>
                </a:cubicBezTo>
                <a:lnTo>
                  <a:pt x="0" y="1557580"/>
                </a:lnTo>
                <a:lnTo>
                  <a:pt x="0" y="7749"/>
                </a:lnTo>
                <a:lnTo>
                  <a:pt x="3773837" y="0"/>
                </a:lnTo>
                <a:lnTo>
                  <a:pt x="3781586" y="774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935760" y="3897052"/>
            <a:ext cx="4140460" cy="1980220"/>
            <a:chOff x="2771800" y="3897052"/>
            <a:chExt cx="4140460" cy="198022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879812" y="3897052"/>
              <a:ext cx="0" cy="198022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771800" y="5769260"/>
              <a:ext cx="41404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771800" y="55892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771800" y="54092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771800" y="52292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771800" y="50491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771800" y="48691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771800" y="46891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771800" y="45091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771800" y="43291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771800" y="41490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771800" y="39690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75856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63589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99593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35597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752020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14806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544108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97615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40820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840252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847702" y="5724255"/>
              <a:ext cx="72008" cy="900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4373995" y="5364215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7848" y="4959170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23892" y="4545124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483932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879976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76020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672064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963652" y="404665"/>
            <a:ext cx="644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Propellant Burn-Back Profile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46793" y="3690272"/>
            <a:ext cx="240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Sustainer Phase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91644" y="45811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Thrust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45885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8CF3458-015C-497D-AE84-4D6633E66C76}"/>
              </a:ext>
            </a:extLst>
          </p:cNvPr>
          <p:cNvSpPr txBox="1"/>
          <p:nvPr/>
        </p:nvSpPr>
        <p:spPr>
          <a:xfrm>
            <a:off x="8440144" y="3412966"/>
            <a:ext cx="3267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some point, the propellant burns to the casing wall and there is a sudden drop in the burning surface area.  Now the propellant is only burning forward and the burning surface area remains constant.  This is known as the “sustainer phase” </a:t>
            </a:r>
          </a:p>
        </p:txBody>
      </p:sp>
    </p:spTree>
    <p:extLst>
      <p:ext uri="{BB962C8B-B14F-4D97-AF65-F5344CB8AC3E}">
        <p14:creationId xmlns:p14="http://schemas.microsoft.com/office/powerpoint/2010/main" val="183393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7227-8958-4E79-B61A-144BD44F8463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27748" y="1772816"/>
            <a:ext cx="4761656" cy="1656184"/>
            <a:chOff x="2303748" y="1772816"/>
            <a:chExt cx="4761656" cy="1656184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6156176" y="2006842"/>
              <a:ext cx="909228" cy="27003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6156176" y="2924944"/>
              <a:ext cx="909228" cy="23402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303748" y="180882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303748" y="342900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39752" y="1841052"/>
              <a:ext cx="0" cy="158794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65304" y="1772816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165304" y="2888940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65404" y="2006842"/>
              <a:ext cx="0" cy="1152128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13"/>
          <p:cNvSpPr/>
          <p:nvPr/>
        </p:nvSpPr>
        <p:spPr>
          <a:xfrm>
            <a:off x="3887493" y="1836548"/>
            <a:ext cx="3804834" cy="1576418"/>
          </a:xfrm>
          <a:custGeom>
            <a:avLst/>
            <a:gdLst>
              <a:gd name="connsiteX0" fmla="*/ 3766088 w 3781586"/>
              <a:gd name="connsiteY0" fmla="*/ 348712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66088 w 3781586"/>
              <a:gd name="connsiteY8" fmla="*/ 348712 h 1557580"/>
              <a:gd name="connsiteX0" fmla="*/ 3773837 w 3781586"/>
              <a:gd name="connsiteY0" fmla="*/ 573437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81586 w 3781586"/>
              <a:gd name="connsiteY0" fmla="*/ 449450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3014420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913682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743200 w 3781586"/>
              <a:gd name="connsiteY2" fmla="*/ 1177871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35450 w 3781586"/>
              <a:gd name="connsiteY1" fmla="*/ 364210 h 1557580"/>
              <a:gd name="connsiteX2" fmla="*/ 2743200 w 3781586"/>
              <a:gd name="connsiteY2" fmla="*/ 1177871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35450 w 3781586"/>
              <a:gd name="connsiteY1" fmla="*/ 364210 h 1557580"/>
              <a:gd name="connsiteX2" fmla="*/ 2750950 w 3781586"/>
              <a:gd name="connsiteY2" fmla="*/ 1208867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50950 w 3781586"/>
              <a:gd name="connsiteY2" fmla="*/ 1208867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19953 w 3781586"/>
              <a:gd name="connsiteY2" fmla="*/ 1247613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19953 w 3781586"/>
              <a:gd name="connsiteY2" fmla="*/ 1247613 h 1557580"/>
              <a:gd name="connsiteX3" fmla="*/ 3773837 w 3781586"/>
              <a:gd name="connsiteY3" fmla="*/ 1239865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719953 w 3789335"/>
              <a:gd name="connsiteY2" fmla="*/ 1247613 h 1557580"/>
              <a:gd name="connsiteX3" fmla="*/ 3773837 w 3789335"/>
              <a:gd name="connsiteY3" fmla="*/ 1239865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719953 w 3789335"/>
              <a:gd name="connsiteY2" fmla="*/ 1247613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549472 w 3789335"/>
              <a:gd name="connsiteY2" fmla="*/ 1332854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549471 w 3789335"/>
              <a:gd name="connsiteY1" fmla="*/ 185979 h 1557580"/>
              <a:gd name="connsiteX2" fmla="*/ 2549472 w 3789335"/>
              <a:gd name="connsiteY2" fmla="*/ 1332854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549471 w 3789335"/>
              <a:gd name="connsiteY1" fmla="*/ 185979 h 1557580"/>
              <a:gd name="connsiteX2" fmla="*/ 2549472 w 3789335"/>
              <a:gd name="connsiteY2" fmla="*/ 1371600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1586 w 3781587"/>
              <a:gd name="connsiteY0" fmla="*/ 7749 h 1557580"/>
              <a:gd name="connsiteX1" fmla="*/ 2549471 w 3781587"/>
              <a:gd name="connsiteY1" fmla="*/ 185979 h 1557580"/>
              <a:gd name="connsiteX2" fmla="*/ 2549472 w 3781587"/>
              <a:gd name="connsiteY2" fmla="*/ 137160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781587"/>
              <a:gd name="connsiteY0" fmla="*/ 7749 h 1557580"/>
              <a:gd name="connsiteX1" fmla="*/ 2355742 w 3781587"/>
              <a:gd name="connsiteY1" fmla="*/ 15498 h 1557580"/>
              <a:gd name="connsiteX2" fmla="*/ 2549472 w 3781587"/>
              <a:gd name="connsiteY2" fmla="*/ 137160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781587"/>
              <a:gd name="connsiteY0" fmla="*/ 7749 h 1557580"/>
              <a:gd name="connsiteX1" fmla="*/ 2355742 w 3781587"/>
              <a:gd name="connsiteY1" fmla="*/ 15498 h 1557580"/>
              <a:gd name="connsiteX2" fmla="*/ 2347994 w 3781587"/>
              <a:gd name="connsiteY2" fmla="*/ 155758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804834"/>
              <a:gd name="connsiteY0" fmla="*/ 7749 h 1568668"/>
              <a:gd name="connsiteX1" fmla="*/ 2355742 w 3804834"/>
              <a:gd name="connsiteY1" fmla="*/ 15498 h 1568668"/>
              <a:gd name="connsiteX2" fmla="*/ 2347994 w 3804834"/>
              <a:gd name="connsiteY2" fmla="*/ 1557580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2355742 w 3804834"/>
              <a:gd name="connsiteY1" fmla="*/ 15498 h 1568668"/>
              <a:gd name="connsiteX2" fmla="*/ 2038028 w 3804834"/>
              <a:gd name="connsiteY2" fmla="*/ 1549831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50 h 1568669"/>
              <a:gd name="connsiteX1" fmla="*/ 2030277 w 3804834"/>
              <a:gd name="connsiteY1" fmla="*/ 0 h 1568669"/>
              <a:gd name="connsiteX2" fmla="*/ 2038028 w 3804834"/>
              <a:gd name="connsiteY2" fmla="*/ 1549832 h 1568669"/>
              <a:gd name="connsiteX3" fmla="*/ 3804834 w 3804834"/>
              <a:gd name="connsiteY3" fmla="*/ 1549832 h 1568669"/>
              <a:gd name="connsiteX4" fmla="*/ 3781586 w 3804834"/>
              <a:gd name="connsiteY4" fmla="*/ 1557581 h 1568669"/>
              <a:gd name="connsiteX5" fmla="*/ 0 w 3804834"/>
              <a:gd name="connsiteY5" fmla="*/ 1557581 h 1568669"/>
              <a:gd name="connsiteX6" fmla="*/ 0 w 3804834"/>
              <a:gd name="connsiteY6" fmla="*/ 7750 h 1568669"/>
              <a:gd name="connsiteX7" fmla="*/ 3773837 w 3804834"/>
              <a:gd name="connsiteY7" fmla="*/ 1 h 1568669"/>
              <a:gd name="connsiteX8" fmla="*/ 3781586 w 3804834"/>
              <a:gd name="connsiteY8" fmla="*/ 7750 h 1568669"/>
              <a:gd name="connsiteX0" fmla="*/ 3781586 w 3804834"/>
              <a:gd name="connsiteY0" fmla="*/ 7750 h 1568669"/>
              <a:gd name="connsiteX1" fmla="*/ 2030277 w 3804834"/>
              <a:gd name="connsiteY1" fmla="*/ 0 h 1568669"/>
              <a:gd name="connsiteX2" fmla="*/ 1697066 w 3804834"/>
              <a:gd name="connsiteY2" fmla="*/ 1549832 h 1568669"/>
              <a:gd name="connsiteX3" fmla="*/ 3804834 w 3804834"/>
              <a:gd name="connsiteY3" fmla="*/ 1549832 h 1568669"/>
              <a:gd name="connsiteX4" fmla="*/ 3781586 w 3804834"/>
              <a:gd name="connsiteY4" fmla="*/ 1557581 h 1568669"/>
              <a:gd name="connsiteX5" fmla="*/ 0 w 3804834"/>
              <a:gd name="connsiteY5" fmla="*/ 1557581 h 1568669"/>
              <a:gd name="connsiteX6" fmla="*/ 0 w 3804834"/>
              <a:gd name="connsiteY6" fmla="*/ 7750 h 1568669"/>
              <a:gd name="connsiteX7" fmla="*/ 3773837 w 3804834"/>
              <a:gd name="connsiteY7" fmla="*/ 1 h 1568669"/>
              <a:gd name="connsiteX8" fmla="*/ 3781586 w 3804834"/>
              <a:gd name="connsiteY8" fmla="*/ 7750 h 1568669"/>
              <a:gd name="connsiteX0" fmla="*/ 3781586 w 3804834"/>
              <a:gd name="connsiteY0" fmla="*/ 7749 h 1568668"/>
              <a:gd name="connsiteX1" fmla="*/ 1704813 w 3804834"/>
              <a:gd name="connsiteY1" fmla="*/ 15497 h 1568668"/>
              <a:gd name="connsiteX2" fmla="*/ 1697066 w 3804834"/>
              <a:gd name="connsiteY2" fmla="*/ 1549831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704813 w 3804834"/>
              <a:gd name="connsiteY1" fmla="*/ 15497 h 1568668"/>
              <a:gd name="connsiteX2" fmla="*/ 1239866 w 3804834"/>
              <a:gd name="connsiteY2" fmla="*/ 1542082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1239866 w 3804834"/>
              <a:gd name="connsiteY2" fmla="*/ 1542082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1232117 w 3804834"/>
              <a:gd name="connsiteY2" fmla="*/ 1534333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1224367 w 3804834"/>
              <a:gd name="connsiteY2" fmla="*/ 1565330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1247614 w 3804834"/>
              <a:gd name="connsiteY2" fmla="*/ 1565330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836909 w 3804834"/>
              <a:gd name="connsiteY2" fmla="*/ 1549832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867904 w 3804834"/>
              <a:gd name="connsiteY1" fmla="*/ 7748 h 1568668"/>
              <a:gd name="connsiteX2" fmla="*/ 836909 w 3804834"/>
              <a:gd name="connsiteY2" fmla="*/ 1549832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15499 h 1576418"/>
              <a:gd name="connsiteX1" fmla="*/ 821409 w 3804834"/>
              <a:gd name="connsiteY1" fmla="*/ 0 h 1576418"/>
              <a:gd name="connsiteX2" fmla="*/ 836909 w 3804834"/>
              <a:gd name="connsiteY2" fmla="*/ 1557582 h 1576418"/>
              <a:gd name="connsiteX3" fmla="*/ 3804834 w 3804834"/>
              <a:gd name="connsiteY3" fmla="*/ 1557581 h 1576418"/>
              <a:gd name="connsiteX4" fmla="*/ 3781586 w 3804834"/>
              <a:gd name="connsiteY4" fmla="*/ 1565330 h 1576418"/>
              <a:gd name="connsiteX5" fmla="*/ 0 w 3804834"/>
              <a:gd name="connsiteY5" fmla="*/ 1565330 h 1576418"/>
              <a:gd name="connsiteX6" fmla="*/ 0 w 3804834"/>
              <a:gd name="connsiteY6" fmla="*/ 15499 h 1576418"/>
              <a:gd name="connsiteX7" fmla="*/ 3773837 w 3804834"/>
              <a:gd name="connsiteY7" fmla="*/ 7750 h 1576418"/>
              <a:gd name="connsiteX8" fmla="*/ 3781586 w 3804834"/>
              <a:gd name="connsiteY8" fmla="*/ 15499 h 1576418"/>
              <a:gd name="connsiteX0" fmla="*/ 3781586 w 3804834"/>
              <a:gd name="connsiteY0" fmla="*/ 15499 h 1576418"/>
              <a:gd name="connsiteX1" fmla="*/ 852405 w 3804834"/>
              <a:gd name="connsiteY1" fmla="*/ 0 h 1576418"/>
              <a:gd name="connsiteX2" fmla="*/ 836909 w 3804834"/>
              <a:gd name="connsiteY2" fmla="*/ 1557582 h 1576418"/>
              <a:gd name="connsiteX3" fmla="*/ 3804834 w 3804834"/>
              <a:gd name="connsiteY3" fmla="*/ 1557581 h 1576418"/>
              <a:gd name="connsiteX4" fmla="*/ 3781586 w 3804834"/>
              <a:gd name="connsiteY4" fmla="*/ 1565330 h 1576418"/>
              <a:gd name="connsiteX5" fmla="*/ 0 w 3804834"/>
              <a:gd name="connsiteY5" fmla="*/ 1565330 h 1576418"/>
              <a:gd name="connsiteX6" fmla="*/ 0 w 3804834"/>
              <a:gd name="connsiteY6" fmla="*/ 15499 h 1576418"/>
              <a:gd name="connsiteX7" fmla="*/ 3773837 w 3804834"/>
              <a:gd name="connsiteY7" fmla="*/ 7750 h 1576418"/>
              <a:gd name="connsiteX8" fmla="*/ 3781586 w 3804834"/>
              <a:gd name="connsiteY8" fmla="*/ 15499 h 157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4834" h="1576418">
                <a:moveTo>
                  <a:pt x="3781586" y="15499"/>
                </a:moveTo>
                <a:lnTo>
                  <a:pt x="852405" y="0"/>
                </a:lnTo>
                <a:cubicBezTo>
                  <a:pt x="852406" y="183397"/>
                  <a:pt x="836908" y="1374185"/>
                  <a:pt x="836909" y="1557582"/>
                </a:cubicBezTo>
                <a:lnTo>
                  <a:pt x="3804834" y="1557581"/>
                </a:lnTo>
                <a:cubicBezTo>
                  <a:pt x="3804834" y="1619574"/>
                  <a:pt x="3781586" y="1503337"/>
                  <a:pt x="3781586" y="1565330"/>
                </a:cubicBezTo>
                <a:lnTo>
                  <a:pt x="0" y="1565330"/>
                </a:lnTo>
                <a:lnTo>
                  <a:pt x="0" y="15499"/>
                </a:lnTo>
                <a:lnTo>
                  <a:pt x="3773837" y="7750"/>
                </a:lnTo>
                <a:lnTo>
                  <a:pt x="3781586" y="1549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935760" y="3897052"/>
            <a:ext cx="4140460" cy="1980220"/>
            <a:chOff x="2771800" y="3897052"/>
            <a:chExt cx="4140460" cy="198022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879812" y="3897052"/>
              <a:ext cx="0" cy="198022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771800" y="5769260"/>
              <a:ext cx="41404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771800" y="55892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771800" y="54092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771800" y="52292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771800" y="50491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771800" y="48691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771800" y="46891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771800" y="45091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771800" y="43291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771800" y="41490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771800" y="39690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75856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63589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99593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35597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752020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14806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544108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97615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40820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840252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847702" y="5724255"/>
              <a:ext cx="72008" cy="900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4373995" y="5364215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7848" y="4959170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23892" y="4545124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483932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879976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76020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672064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104112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963652" y="404665"/>
            <a:ext cx="644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Propellant Burn-Back Profile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46793" y="3690272"/>
            <a:ext cx="240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Sustainer Phase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91644" y="45811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Thrust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45885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E9F7B6-D41C-4B67-85F6-1FFC76FBB04C}"/>
              </a:ext>
            </a:extLst>
          </p:cNvPr>
          <p:cNvSpPr txBox="1"/>
          <p:nvPr/>
        </p:nvSpPr>
        <p:spPr>
          <a:xfrm>
            <a:off x="8440144" y="3412966"/>
            <a:ext cx="3267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some point, the propellant burns to the casing wall and there is a sudden drop in the burning surface area.  Now the propellant is only burning forward and the burning surface area remains constant.  This is known as the “sustainer phase” </a:t>
            </a:r>
          </a:p>
        </p:txBody>
      </p:sp>
    </p:spTree>
    <p:extLst>
      <p:ext uri="{BB962C8B-B14F-4D97-AF65-F5344CB8AC3E}">
        <p14:creationId xmlns:p14="http://schemas.microsoft.com/office/powerpoint/2010/main" val="8543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7227-8958-4E79-B61A-144BD44F8463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27748" y="1772816"/>
            <a:ext cx="4761656" cy="1656184"/>
            <a:chOff x="2303748" y="1772816"/>
            <a:chExt cx="4761656" cy="1656184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6156176" y="2006842"/>
              <a:ext cx="909228" cy="27003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6156176" y="2924944"/>
              <a:ext cx="909228" cy="23402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303748" y="180882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303748" y="342900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39752" y="1841052"/>
              <a:ext cx="0" cy="158794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65304" y="1772816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165304" y="2888940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65404" y="2006842"/>
              <a:ext cx="0" cy="1152128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13"/>
          <p:cNvSpPr/>
          <p:nvPr/>
        </p:nvSpPr>
        <p:spPr>
          <a:xfrm>
            <a:off x="3887493" y="1844298"/>
            <a:ext cx="3804834" cy="1568669"/>
          </a:xfrm>
          <a:custGeom>
            <a:avLst/>
            <a:gdLst>
              <a:gd name="connsiteX0" fmla="*/ 3766088 w 3781586"/>
              <a:gd name="connsiteY0" fmla="*/ 348712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66088 w 3781586"/>
              <a:gd name="connsiteY8" fmla="*/ 348712 h 1557580"/>
              <a:gd name="connsiteX0" fmla="*/ 3773837 w 3781586"/>
              <a:gd name="connsiteY0" fmla="*/ 573437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81586 w 3781586"/>
              <a:gd name="connsiteY0" fmla="*/ 449450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3014420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913682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743200 w 3781586"/>
              <a:gd name="connsiteY2" fmla="*/ 1177871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35450 w 3781586"/>
              <a:gd name="connsiteY1" fmla="*/ 364210 h 1557580"/>
              <a:gd name="connsiteX2" fmla="*/ 2743200 w 3781586"/>
              <a:gd name="connsiteY2" fmla="*/ 1177871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35450 w 3781586"/>
              <a:gd name="connsiteY1" fmla="*/ 364210 h 1557580"/>
              <a:gd name="connsiteX2" fmla="*/ 2750950 w 3781586"/>
              <a:gd name="connsiteY2" fmla="*/ 1208867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50950 w 3781586"/>
              <a:gd name="connsiteY2" fmla="*/ 1208867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19953 w 3781586"/>
              <a:gd name="connsiteY2" fmla="*/ 1247613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19953 w 3781586"/>
              <a:gd name="connsiteY2" fmla="*/ 1247613 h 1557580"/>
              <a:gd name="connsiteX3" fmla="*/ 3773837 w 3781586"/>
              <a:gd name="connsiteY3" fmla="*/ 1239865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719953 w 3789335"/>
              <a:gd name="connsiteY2" fmla="*/ 1247613 h 1557580"/>
              <a:gd name="connsiteX3" fmla="*/ 3773837 w 3789335"/>
              <a:gd name="connsiteY3" fmla="*/ 1239865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719953 w 3789335"/>
              <a:gd name="connsiteY2" fmla="*/ 1247613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549472 w 3789335"/>
              <a:gd name="connsiteY2" fmla="*/ 1332854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549471 w 3789335"/>
              <a:gd name="connsiteY1" fmla="*/ 185979 h 1557580"/>
              <a:gd name="connsiteX2" fmla="*/ 2549472 w 3789335"/>
              <a:gd name="connsiteY2" fmla="*/ 1332854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549471 w 3789335"/>
              <a:gd name="connsiteY1" fmla="*/ 185979 h 1557580"/>
              <a:gd name="connsiteX2" fmla="*/ 2549472 w 3789335"/>
              <a:gd name="connsiteY2" fmla="*/ 1371600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1586 w 3781587"/>
              <a:gd name="connsiteY0" fmla="*/ 7749 h 1557580"/>
              <a:gd name="connsiteX1" fmla="*/ 2549471 w 3781587"/>
              <a:gd name="connsiteY1" fmla="*/ 185979 h 1557580"/>
              <a:gd name="connsiteX2" fmla="*/ 2549472 w 3781587"/>
              <a:gd name="connsiteY2" fmla="*/ 137160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781587"/>
              <a:gd name="connsiteY0" fmla="*/ 7749 h 1557580"/>
              <a:gd name="connsiteX1" fmla="*/ 2355742 w 3781587"/>
              <a:gd name="connsiteY1" fmla="*/ 15498 h 1557580"/>
              <a:gd name="connsiteX2" fmla="*/ 2549472 w 3781587"/>
              <a:gd name="connsiteY2" fmla="*/ 137160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781587"/>
              <a:gd name="connsiteY0" fmla="*/ 7749 h 1557580"/>
              <a:gd name="connsiteX1" fmla="*/ 2355742 w 3781587"/>
              <a:gd name="connsiteY1" fmla="*/ 15498 h 1557580"/>
              <a:gd name="connsiteX2" fmla="*/ 2347994 w 3781587"/>
              <a:gd name="connsiteY2" fmla="*/ 155758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804834"/>
              <a:gd name="connsiteY0" fmla="*/ 7749 h 1568668"/>
              <a:gd name="connsiteX1" fmla="*/ 2355742 w 3804834"/>
              <a:gd name="connsiteY1" fmla="*/ 15498 h 1568668"/>
              <a:gd name="connsiteX2" fmla="*/ 2347994 w 3804834"/>
              <a:gd name="connsiteY2" fmla="*/ 1557580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2355742 w 3804834"/>
              <a:gd name="connsiteY1" fmla="*/ 15498 h 1568668"/>
              <a:gd name="connsiteX2" fmla="*/ 2038028 w 3804834"/>
              <a:gd name="connsiteY2" fmla="*/ 1549831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50 h 1568669"/>
              <a:gd name="connsiteX1" fmla="*/ 2030277 w 3804834"/>
              <a:gd name="connsiteY1" fmla="*/ 0 h 1568669"/>
              <a:gd name="connsiteX2" fmla="*/ 2038028 w 3804834"/>
              <a:gd name="connsiteY2" fmla="*/ 1549832 h 1568669"/>
              <a:gd name="connsiteX3" fmla="*/ 3804834 w 3804834"/>
              <a:gd name="connsiteY3" fmla="*/ 1549832 h 1568669"/>
              <a:gd name="connsiteX4" fmla="*/ 3781586 w 3804834"/>
              <a:gd name="connsiteY4" fmla="*/ 1557581 h 1568669"/>
              <a:gd name="connsiteX5" fmla="*/ 0 w 3804834"/>
              <a:gd name="connsiteY5" fmla="*/ 1557581 h 1568669"/>
              <a:gd name="connsiteX6" fmla="*/ 0 w 3804834"/>
              <a:gd name="connsiteY6" fmla="*/ 7750 h 1568669"/>
              <a:gd name="connsiteX7" fmla="*/ 3773837 w 3804834"/>
              <a:gd name="connsiteY7" fmla="*/ 1 h 1568669"/>
              <a:gd name="connsiteX8" fmla="*/ 3781586 w 3804834"/>
              <a:gd name="connsiteY8" fmla="*/ 7750 h 1568669"/>
              <a:gd name="connsiteX0" fmla="*/ 3781586 w 3804834"/>
              <a:gd name="connsiteY0" fmla="*/ 7750 h 1568669"/>
              <a:gd name="connsiteX1" fmla="*/ 2030277 w 3804834"/>
              <a:gd name="connsiteY1" fmla="*/ 0 h 1568669"/>
              <a:gd name="connsiteX2" fmla="*/ 1697066 w 3804834"/>
              <a:gd name="connsiteY2" fmla="*/ 1549832 h 1568669"/>
              <a:gd name="connsiteX3" fmla="*/ 3804834 w 3804834"/>
              <a:gd name="connsiteY3" fmla="*/ 1549832 h 1568669"/>
              <a:gd name="connsiteX4" fmla="*/ 3781586 w 3804834"/>
              <a:gd name="connsiteY4" fmla="*/ 1557581 h 1568669"/>
              <a:gd name="connsiteX5" fmla="*/ 0 w 3804834"/>
              <a:gd name="connsiteY5" fmla="*/ 1557581 h 1568669"/>
              <a:gd name="connsiteX6" fmla="*/ 0 w 3804834"/>
              <a:gd name="connsiteY6" fmla="*/ 7750 h 1568669"/>
              <a:gd name="connsiteX7" fmla="*/ 3773837 w 3804834"/>
              <a:gd name="connsiteY7" fmla="*/ 1 h 1568669"/>
              <a:gd name="connsiteX8" fmla="*/ 3781586 w 3804834"/>
              <a:gd name="connsiteY8" fmla="*/ 7750 h 1568669"/>
              <a:gd name="connsiteX0" fmla="*/ 3781586 w 3804834"/>
              <a:gd name="connsiteY0" fmla="*/ 7749 h 1568668"/>
              <a:gd name="connsiteX1" fmla="*/ 1704813 w 3804834"/>
              <a:gd name="connsiteY1" fmla="*/ 15497 h 1568668"/>
              <a:gd name="connsiteX2" fmla="*/ 1697066 w 3804834"/>
              <a:gd name="connsiteY2" fmla="*/ 1549831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704813 w 3804834"/>
              <a:gd name="connsiteY1" fmla="*/ 15497 h 1568668"/>
              <a:gd name="connsiteX2" fmla="*/ 1239866 w 3804834"/>
              <a:gd name="connsiteY2" fmla="*/ 1542082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1239866 w 3804834"/>
              <a:gd name="connsiteY2" fmla="*/ 1542082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1232117 w 3804834"/>
              <a:gd name="connsiteY2" fmla="*/ 1534333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1224367 w 3804834"/>
              <a:gd name="connsiteY2" fmla="*/ 1565330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1247614 w 3804834"/>
              <a:gd name="connsiteY2" fmla="*/ 1565330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836909 w 3804834"/>
              <a:gd name="connsiteY2" fmla="*/ 1549832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867904 w 3804834"/>
              <a:gd name="connsiteY1" fmla="*/ 7748 h 1568668"/>
              <a:gd name="connsiteX2" fmla="*/ 836909 w 3804834"/>
              <a:gd name="connsiteY2" fmla="*/ 1549832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15499 h 1576418"/>
              <a:gd name="connsiteX1" fmla="*/ 821409 w 3804834"/>
              <a:gd name="connsiteY1" fmla="*/ 0 h 1576418"/>
              <a:gd name="connsiteX2" fmla="*/ 836909 w 3804834"/>
              <a:gd name="connsiteY2" fmla="*/ 1557582 h 1576418"/>
              <a:gd name="connsiteX3" fmla="*/ 3804834 w 3804834"/>
              <a:gd name="connsiteY3" fmla="*/ 1557581 h 1576418"/>
              <a:gd name="connsiteX4" fmla="*/ 3781586 w 3804834"/>
              <a:gd name="connsiteY4" fmla="*/ 1565330 h 1576418"/>
              <a:gd name="connsiteX5" fmla="*/ 0 w 3804834"/>
              <a:gd name="connsiteY5" fmla="*/ 1565330 h 1576418"/>
              <a:gd name="connsiteX6" fmla="*/ 0 w 3804834"/>
              <a:gd name="connsiteY6" fmla="*/ 15499 h 1576418"/>
              <a:gd name="connsiteX7" fmla="*/ 3773837 w 3804834"/>
              <a:gd name="connsiteY7" fmla="*/ 7750 h 1576418"/>
              <a:gd name="connsiteX8" fmla="*/ 3781586 w 3804834"/>
              <a:gd name="connsiteY8" fmla="*/ 15499 h 1576418"/>
              <a:gd name="connsiteX0" fmla="*/ 3781586 w 3804834"/>
              <a:gd name="connsiteY0" fmla="*/ 15499 h 1576418"/>
              <a:gd name="connsiteX1" fmla="*/ 852405 w 3804834"/>
              <a:gd name="connsiteY1" fmla="*/ 0 h 1576418"/>
              <a:gd name="connsiteX2" fmla="*/ 836909 w 3804834"/>
              <a:gd name="connsiteY2" fmla="*/ 1557582 h 1576418"/>
              <a:gd name="connsiteX3" fmla="*/ 3804834 w 3804834"/>
              <a:gd name="connsiteY3" fmla="*/ 1557581 h 1576418"/>
              <a:gd name="connsiteX4" fmla="*/ 3781586 w 3804834"/>
              <a:gd name="connsiteY4" fmla="*/ 1565330 h 1576418"/>
              <a:gd name="connsiteX5" fmla="*/ 0 w 3804834"/>
              <a:gd name="connsiteY5" fmla="*/ 1565330 h 1576418"/>
              <a:gd name="connsiteX6" fmla="*/ 0 w 3804834"/>
              <a:gd name="connsiteY6" fmla="*/ 15499 h 1576418"/>
              <a:gd name="connsiteX7" fmla="*/ 3773837 w 3804834"/>
              <a:gd name="connsiteY7" fmla="*/ 7750 h 1576418"/>
              <a:gd name="connsiteX8" fmla="*/ 3781586 w 3804834"/>
              <a:gd name="connsiteY8" fmla="*/ 15499 h 1576418"/>
              <a:gd name="connsiteX0" fmla="*/ 3781586 w 3804834"/>
              <a:gd name="connsiteY0" fmla="*/ 7750 h 1568669"/>
              <a:gd name="connsiteX1" fmla="*/ 457198 w 3804834"/>
              <a:gd name="connsiteY1" fmla="*/ 0 h 1568669"/>
              <a:gd name="connsiteX2" fmla="*/ 836909 w 3804834"/>
              <a:gd name="connsiteY2" fmla="*/ 1549833 h 1568669"/>
              <a:gd name="connsiteX3" fmla="*/ 3804834 w 3804834"/>
              <a:gd name="connsiteY3" fmla="*/ 1549832 h 1568669"/>
              <a:gd name="connsiteX4" fmla="*/ 3781586 w 3804834"/>
              <a:gd name="connsiteY4" fmla="*/ 1557581 h 1568669"/>
              <a:gd name="connsiteX5" fmla="*/ 0 w 3804834"/>
              <a:gd name="connsiteY5" fmla="*/ 1557581 h 1568669"/>
              <a:gd name="connsiteX6" fmla="*/ 0 w 3804834"/>
              <a:gd name="connsiteY6" fmla="*/ 7750 h 1568669"/>
              <a:gd name="connsiteX7" fmla="*/ 3773837 w 3804834"/>
              <a:gd name="connsiteY7" fmla="*/ 1 h 1568669"/>
              <a:gd name="connsiteX8" fmla="*/ 3781586 w 3804834"/>
              <a:gd name="connsiteY8" fmla="*/ 7750 h 1568669"/>
              <a:gd name="connsiteX0" fmla="*/ 3781586 w 3804834"/>
              <a:gd name="connsiteY0" fmla="*/ 7750 h 1568669"/>
              <a:gd name="connsiteX1" fmla="*/ 457198 w 3804834"/>
              <a:gd name="connsiteY1" fmla="*/ 0 h 1568669"/>
              <a:gd name="connsiteX2" fmla="*/ 449451 w 3804834"/>
              <a:gd name="connsiteY2" fmla="*/ 1549833 h 1568669"/>
              <a:gd name="connsiteX3" fmla="*/ 3804834 w 3804834"/>
              <a:gd name="connsiteY3" fmla="*/ 1549832 h 1568669"/>
              <a:gd name="connsiteX4" fmla="*/ 3781586 w 3804834"/>
              <a:gd name="connsiteY4" fmla="*/ 1557581 h 1568669"/>
              <a:gd name="connsiteX5" fmla="*/ 0 w 3804834"/>
              <a:gd name="connsiteY5" fmla="*/ 1557581 h 1568669"/>
              <a:gd name="connsiteX6" fmla="*/ 0 w 3804834"/>
              <a:gd name="connsiteY6" fmla="*/ 7750 h 1568669"/>
              <a:gd name="connsiteX7" fmla="*/ 3773837 w 3804834"/>
              <a:gd name="connsiteY7" fmla="*/ 1 h 1568669"/>
              <a:gd name="connsiteX8" fmla="*/ 3781586 w 3804834"/>
              <a:gd name="connsiteY8" fmla="*/ 7750 h 156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4834" h="1568669">
                <a:moveTo>
                  <a:pt x="3781586" y="7750"/>
                </a:moveTo>
                <a:lnTo>
                  <a:pt x="457198" y="0"/>
                </a:lnTo>
                <a:cubicBezTo>
                  <a:pt x="457199" y="183397"/>
                  <a:pt x="449450" y="1366436"/>
                  <a:pt x="449451" y="1549833"/>
                </a:cubicBezTo>
                <a:lnTo>
                  <a:pt x="3804834" y="1549832"/>
                </a:lnTo>
                <a:cubicBezTo>
                  <a:pt x="3804834" y="1611825"/>
                  <a:pt x="3781586" y="1495588"/>
                  <a:pt x="3781586" y="1557581"/>
                </a:cubicBezTo>
                <a:lnTo>
                  <a:pt x="0" y="1557581"/>
                </a:lnTo>
                <a:lnTo>
                  <a:pt x="0" y="7750"/>
                </a:lnTo>
                <a:lnTo>
                  <a:pt x="3773837" y="1"/>
                </a:lnTo>
                <a:lnTo>
                  <a:pt x="3781586" y="775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935760" y="3897052"/>
            <a:ext cx="4140460" cy="1980220"/>
            <a:chOff x="2771800" y="3897052"/>
            <a:chExt cx="4140460" cy="198022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879812" y="3897052"/>
              <a:ext cx="0" cy="198022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771800" y="5769260"/>
              <a:ext cx="41404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771800" y="55892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771800" y="54092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771800" y="52292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771800" y="50491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771800" y="48691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771800" y="46891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771800" y="45091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771800" y="43291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771800" y="41490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771800" y="39690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75856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63589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99593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35597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752020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14806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544108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97615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40820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840252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847702" y="5724255"/>
              <a:ext cx="72008" cy="900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4373995" y="5364215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7848" y="4959170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23892" y="4545124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483932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879976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76020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672064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104112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536160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963652" y="404665"/>
            <a:ext cx="644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Propellant Burn-Back Profile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46793" y="3690272"/>
            <a:ext cx="240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Sustainer Phase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91644" y="45811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Thrust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45885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90C7A56-781A-44F1-AC28-40EF7ACF622F}"/>
              </a:ext>
            </a:extLst>
          </p:cNvPr>
          <p:cNvSpPr txBox="1"/>
          <p:nvPr/>
        </p:nvSpPr>
        <p:spPr>
          <a:xfrm>
            <a:off x="8440144" y="3412966"/>
            <a:ext cx="3267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some point, the propellant burns to the casing wall and there is a sudden drop in the burning surface area.  Now the propellant is only burning forward and the burning surface area remains constant.  This is known as the “sustainer phase” </a:t>
            </a:r>
          </a:p>
        </p:txBody>
      </p:sp>
    </p:spTree>
    <p:extLst>
      <p:ext uri="{BB962C8B-B14F-4D97-AF65-F5344CB8AC3E}">
        <p14:creationId xmlns:p14="http://schemas.microsoft.com/office/powerpoint/2010/main" val="14230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7227-8958-4E79-B61A-144BD44F8463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27748" y="1772816"/>
            <a:ext cx="4761656" cy="1656184"/>
            <a:chOff x="2303748" y="1772816"/>
            <a:chExt cx="4761656" cy="1656184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6156176" y="2006842"/>
              <a:ext cx="909228" cy="27003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6156176" y="2924944"/>
              <a:ext cx="909228" cy="23402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303748" y="180882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303748" y="342900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39752" y="1841052"/>
              <a:ext cx="0" cy="158794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65304" y="1772816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165304" y="2888940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65404" y="2006842"/>
              <a:ext cx="0" cy="1152128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13"/>
          <p:cNvSpPr/>
          <p:nvPr/>
        </p:nvSpPr>
        <p:spPr>
          <a:xfrm>
            <a:off x="3887493" y="1836548"/>
            <a:ext cx="3804834" cy="1576418"/>
          </a:xfrm>
          <a:custGeom>
            <a:avLst/>
            <a:gdLst>
              <a:gd name="connsiteX0" fmla="*/ 3766088 w 3781586"/>
              <a:gd name="connsiteY0" fmla="*/ 348712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66088 w 3781586"/>
              <a:gd name="connsiteY8" fmla="*/ 348712 h 1557580"/>
              <a:gd name="connsiteX0" fmla="*/ 3773837 w 3781586"/>
              <a:gd name="connsiteY0" fmla="*/ 573437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81586 w 3781586"/>
              <a:gd name="connsiteY0" fmla="*/ 449450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3014420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913682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743200 w 3781586"/>
              <a:gd name="connsiteY2" fmla="*/ 1177871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35450 w 3781586"/>
              <a:gd name="connsiteY1" fmla="*/ 364210 h 1557580"/>
              <a:gd name="connsiteX2" fmla="*/ 2743200 w 3781586"/>
              <a:gd name="connsiteY2" fmla="*/ 1177871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35450 w 3781586"/>
              <a:gd name="connsiteY1" fmla="*/ 364210 h 1557580"/>
              <a:gd name="connsiteX2" fmla="*/ 2750950 w 3781586"/>
              <a:gd name="connsiteY2" fmla="*/ 1208867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50950 w 3781586"/>
              <a:gd name="connsiteY2" fmla="*/ 1208867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19953 w 3781586"/>
              <a:gd name="connsiteY2" fmla="*/ 1247613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19953 w 3781586"/>
              <a:gd name="connsiteY2" fmla="*/ 1247613 h 1557580"/>
              <a:gd name="connsiteX3" fmla="*/ 3773837 w 3781586"/>
              <a:gd name="connsiteY3" fmla="*/ 1239865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719953 w 3789335"/>
              <a:gd name="connsiteY2" fmla="*/ 1247613 h 1557580"/>
              <a:gd name="connsiteX3" fmla="*/ 3773837 w 3789335"/>
              <a:gd name="connsiteY3" fmla="*/ 1239865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719953 w 3789335"/>
              <a:gd name="connsiteY2" fmla="*/ 1247613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549472 w 3789335"/>
              <a:gd name="connsiteY2" fmla="*/ 1332854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549471 w 3789335"/>
              <a:gd name="connsiteY1" fmla="*/ 185979 h 1557580"/>
              <a:gd name="connsiteX2" fmla="*/ 2549472 w 3789335"/>
              <a:gd name="connsiteY2" fmla="*/ 1332854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549471 w 3789335"/>
              <a:gd name="connsiteY1" fmla="*/ 185979 h 1557580"/>
              <a:gd name="connsiteX2" fmla="*/ 2549472 w 3789335"/>
              <a:gd name="connsiteY2" fmla="*/ 1371600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1586 w 3781587"/>
              <a:gd name="connsiteY0" fmla="*/ 7749 h 1557580"/>
              <a:gd name="connsiteX1" fmla="*/ 2549471 w 3781587"/>
              <a:gd name="connsiteY1" fmla="*/ 185979 h 1557580"/>
              <a:gd name="connsiteX2" fmla="*/ 2549472 w 3781587"/>
              <a:gd name="connsiteY2" fmla="*/ 137160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781587"/>
              <a:gd name="connsiteY0" fmla="*/ 7749 h 1557580"/>
              <a:gd name="connsiteX1" fmla="*/ 2355742 w 3781587"/>
              <a:gd name="connsiteY1" fmla="*/ 15498 h 1557580"/>
              <a:gd name="connsiteX2" fmla="*/ 2549472 w 3781587"/>
              <a:gd name="connsiteY2" fmla="*/ 137160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781587"/>
              <a:gd name="connsiteY0" fmla="*/ 7749 h 1557580"/>
              <a:gd name="connsiteX1" fmla="*/ 2355742 w 3781587"/>
              <a:gd name="connsiteY1" fmla="*/ 15498 h 1557580"/>
              <a:gd name="connsiteX2" fmla="*/ 2347994 w 3781587"/>
              <a:gd name="connsiteY2" fmla="*/ 155758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804834"/>
              <a:gd name="connsiteY0" fmla="*/ 7749 h 1568668"/>
              <a:gd name="connsiteX1" fmla="*/ 2355742 w 3804834"/>
              <a:gd name="connsiteY1" fmla="*/ 15498 h 1568668"/>
              <a:gd name="connsiteX2" fmla="*/ 2347994 w 3804834"/>
              <a:gd name="connsiteY2" fmla="*/ 1557580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2355742 w 3804834"/>
              <a:gd name="connsiteY1" fmla="*/ 15498 h 1568668"/>
              <a:gd name="connsiteX2" fmla="*/ 2038028 w 3804834"/>
              <a:gd name="connsiteY2" fmla="*/ 1549831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50 h 1568669"/>
              <a:gd name="connsiteX1" fmla="*/ 2030277 w 3804834"/>
              <a:gd name="connsiteY1" fmla="*/ 0 h 1568669"/>
              <a:gd name="connsiteX2" fmla="*/ 2038028 w 3804834"/>
              <a:gd name="connsiteY2" fmla="*/ 1549832 h 1568669"/>
              <a:gd name="connsiteX3" fmla="*/ 3804834 w 3804834"/>
              <a:gd name="connsiteY3" fmla="*/ 1549832 h 1568669"/>
              <a:gd name="connsiteX4" fmla="*/ 3781586 w 3804834"/>
              <a:gd name="connsiteY4" fmla="*/ 1557581 h 1568669"/>
              <a:gd name="connsiteX5" fmla="*/ 0 w 3804834"/>
              <a:gd name="connsiteY5" fmla="*/ 1557581 h 1568669"/>
              <a:gd name="connsiteX6" fmla="*/ 0 w 3804834"/>
              <a:gd name="connsiteY6" fmla="*/ 7750 h 1568669"/>
              <a:gd name="connsiteX7" fmla="*/ 3773837 w 3804834"/>
              <a:gd name="connsiteY7" fmla="*/ 1 h 1568669"/>
              <a:gd name="connsiteX8" fmla="*/ 3781586 w 3804834"/>
              <a:gd name="connsiteY8" fmla="*/ 7750 h 1568669"/>
              <a:gd name="connsiteX0" fmla="*/ 3781586 w 3804834"/>
              <a:gd name="connsiteY0" fmla="*/ 7750 h 1568669"/>
              <a:gd name="connsiteX1" fmla="*/ 2030277 w 3804834"/>
              <a:gd name="connsiteY1" fmla="*/ 0 h 1568669"/>
              <a:gd name="connsiteX2" fmla="*/ 1697066 w 3804834"/>
              <a:gd name="connsiteY2" fmla="*/ 1549832 h 1568669"/>
              <a:gd name="connsiteX3" fmla="*/ 3804834 w 3804834"/>
              <a:gd name="connsiteY3" fmla="*/ 1549832 h 1568669"/>
              <a:gd name="connsiteX4" fmla="*/ 3781586 w 3804834"/>
              <a:gd name="connsiteY4" fmla="*/ 1557581 h 1568669"/>
              <a:gd name="connsiteX5" fmla="*/ 0 w 3804834"/>
              <a:gd name="connsiteY5" fmla="*/ 1557581 h 1568669"/>
              <a:gd name="connsiteX6" fmla="*/ 0 w 3804834"/>
              <a:gd name="connsiteY6" fmla="*/ 7750 h 1568669"/>
              <a:gd name="connsiteX7" fmla="*/ 3773837 w 3804834"/>
              <a:gd name="connsiteY7" fmla="*/ 1 h 1568669"/>
              <a:gd name="connsiteX8" fmla="*/ 3781586 w 3804834"/>
              <a:gd name="connsiteY8" fmla="*/ 7750 h 1568669"/>
              <a:gd name="connsiteX0" fmla="*/ 3781586 w 3804834"/>
              <a:gd name="connsiteY0" fmla="*/ 7749 h 1568668"/>
              <a:gd name="connsiteX1" fmla="*/ 1704813 w 3804834"/>
              <a:gd name="connsiteY1" fmla="*/ 15497 h 1568668"/>
              <a:gd name="connsiteX2" fmla="*/ 1697066 w 3804834"/>
              <a:gd name="connsiteY2" fmla="*/ 1549831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704813 w 3804834"/>
              <a:gd name="connsiteY1" fmla="*/ 15497 h 1568668"/>
              <a:gd name="connsiteX2" fmla="*/ 1239866 w 3804834"/>
              <a:gd name="connsiteY2" fmla="*/ 1542082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1239866 w 3804834"/>
              <a:gd name="connsiteY2" fmla="*/ 1542082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1232117 w 3804834"/>
              <a:gd name="connsiteY2" fmla="*/ 1534333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1224367 w 3804834"/>
              <a:gd name="connsiteY2" fmla="*/ 1565330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1247614 w 3804834"/>
              <a:gd name="connsiteY2" fmla="*/ 1565330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836909 w 3804834"/>
              <a:gd name="connsiteY2" fmla="*/ 1549832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867904 w 3804834"/>
              <a:gd name="connsiteY1" fmla="*/ 7748 h 1568668"/>
              <a:gd name="connsiteX2" fmla="*/ 836909 w 3804834"/>
              <a:gd name="connsiteY2" fmla="*/ 1549832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15499 h 1576418"/>
              <a:gd name="connsiteX1" fmla="*/ 821409 w 3804834"/>
              <a:gd name="connsiteY1" fmla="*/ 0 h 1576418"/>
              <a:gd name="connsiteX2" fmla="*/ 836909 w 3804834"/>
              <a:gd name="connsiteY2" fmla="*/ 1557582 h 1576418"/>
              <a:gd name="connsiteX3" fmla="*/ 3804834 w 3804834"/>
              <a:gd name="connsiteY3" fmla="*/ 1557581 h 1576418"/>
              <a:gd name="connsiteX4" fmla="*/ 3781586 w 3804834"/>
              <a:gd name="connsiteY4" fmla="*/ 1565330 h 1576418"/>
              <a:gd name="connsiteX5" fmla="*/ 0 w 3804834"/>
              <a:gd name="connsiteY5" fmla="*/ 1565330 h 1576418"/>
              <a:gd name="connsiteX6" fmla="*/ 0 w 3804834"/>
              <a:gd name="connsiteY6" fmla="*/ 15499 h 1576418"/>
              <a:gd name="connsiteX7" fmla="*/ 3773837 w 3804834"/>
              <a:gd name="connsiteY7" fmla="*/ 7750 h 1576418"/>
              <a:gd name="connsiteX8" fmla="*/ 3781586 w 3804834"/>
              <a:gd name="connsiteY8" fmla="*/ 15499 h 1576418"/>
              <a:gd name="connsiteX0" fmla="*/ 3781586 w 3804834"/>
              <a:gd name="connsiteY0" fmla="*/ 15499 h 1576418"/>
              <a:gd name="connsiteX1" fmla="*/ 852405 w 3804834"/>
              <a:gd name="connsiteY1" fmla="*/ 0 h 1576418"/>
              <a:gd name="connsiteX2" fmla="*/ 836909 w 3804834"/>
              <a:gd name="connsiteY2" fmla="*/ 1557582 h 1576418"/>
              <a:gd name="connsiteX3" fmla="*/ 3804834 w 3804834"/>
              <a:gd name="connsiteY3" fmla="*/ 1557581 h 1576418"/>
              <a:gd name="connsiteX4" fmla="*/ 3781586 w 3804834"/>
              <a:gd name="connsiteY4" fmla="*/ 1565330 h 1576418"/>
              <a:gd name="connsiteX5" fmla="*/ 0 w 3804834"/>
              <a:gd name="connsiteY5" fmla="*/ 1565330 h 1576418"/>
              <a:gd name="connsiteX6" fmla="*/ 0 w 3804834"/>
              <a:gd name="connsiteY6" fmla="*/ 15499 h 1576418"/>
              <a:gd name="connsiteX7" fmla="*/ 3773837 w 3804834"/>
              <a:gd name="connsiteY7" fmla="*/ 7750 h 1576418"/>
              <a:gd name="connsiteX8" fmla="*/ 3781586 w 3804834"/>
              <a:gd name="connsiteY8" fmla="*/ 15499 h 1576418"/>
              <a:gd name="connsiteX0" fmla="*/ 3781586 w 3804834"/>
              <a:gd name="connsiteY0" fmla="*/ 7750 h 1568669"/>
              <a:gd name="connsiteX1" fmla="*/ 457198 w 3804834"/>
              <a:gd name="connsiteY1" fmla="*/ 0 h 1568669"/>
              <a:gd name="connsiteX2" fmla="*/ 836909 w 3804834"/>
              <a:gd name="connsiteY2" fmla="*/ 1549833 h 1568669"/>
              <a:gd name="connsiteX3" fmla="*/ 3804834 w 3804834"/>
              <a:gd name="connsiteY3" fmla="*/ 1549832 h 1568669"/>
              <a:gd name="connsiteX4" fmla="*/ 3781586 w 3804834"/>
              <a:gd name="connsiteY4" fmla="*/ 1557581 h 1568669"/>
              <a:gd name="connsiteX5" fmla="*/ 0 w 3804834"/>
              <a:gd name="connsiteY5" fmla="*/ 1557581 h 1568669"/>
              <a:gd name="connsiteX6" fmla="*/ 0 w 3804834"/>
              <a:gd name="connsiteY6" fmla="*/ 7750 h 1568669"/>
              <a:gd name="connsiteX7" fmla="*/ 3773837 w 3804834"/>
              <a:gd name="connsiteY7" fmla="*/ 1 h 1568669"/>
              <a:gd name="connsiteX8" fmla="*/ 3781586 w 3804834"/>
              <a:gd name="connsiteY8" fmla="*/ 7750 h 1568669"/>
              <a:gd name="connsiteX0" fmla="*/ 3781586 w 3804834"/>
              <a:gd name="connsiteY0" fmla="*/ 7750 h 1568669"/>
              <a:gd name="connsiteX1" fmla="*/ 457198 w 3804834"/>
              <a:gd name="connsiteY1" fmla="*/ 0 h 1568669"/>
              <a:gd name="connsiteX2" fmla="*/ 449451 w 3804834"/>
              <a:gd name="connsiteY2" fmla="*/ 1549833 h 1568669"/>
              <a:gd name="connsiteX3" fmla="*/ 3804834 w 3804834"/>
              <a:gd name="connsiteY3" fmla="*/ 1549832 h 1568669"/>
              <a:gd name="connsiteX4" fmla="*/ 3781586 w 3804834"/>
              <a:gd name="connsiteY4" fmla="*/ 1557581 h 1568669"/>
              <a:gd name="connsiteX5" fmla="*/ 0 w 3804834"/>
              <a:gd name="connsiteY5" fmla="*/ 1557581 h 1568669"/>
              <a:gd name="connsiteX6" fmla="*/ 0 w 3804834"/>
              <a:gd name="connsiteY6" fmla="*/ 7750 h 1568669"/>
              <a:gd name="connsiteX7" fmla="*/ 3773837 w 3804834"/>
              <a:gd name="connsiteY7" fmla="*/ 1 h 1568669"/>
              <a:gd name="connsiteX8" fmla="*/ 3781586 w 3804834"/>
              <a:gd name="connsiteY8" fmla="*/ 7750 h 1568669"/>
              <a:gd name="connsiteX0" fmla="*/ 3781586 w 3804834"/>
              <a:gd name="connsiteY0" fmla="*/ 15499 h 1576418"/>
              <a:gd name="connsiteX1" fmla="*/ 77490 w 3804834"/>
              <a:gd name="connsiteY1" fmla="*/ 0 h 1576418"/>
              <a:gd name="connsiteX2" fmla="*/ 449451 w 3804834"/>
              <a:gd name="connsiteY2" fmla="*/ 1557582 h 1576418"/>
              <a:gd name="connsiteX3" fmla="*/ 3804834 w 3804834"/>
              <a:gd name="connsiteY3" fmla="*/ 1557581 h 1576418"/>
              <a:gd name="connsiteX4" fmla="*/ 3781586 w 3804834"/>
              <a:gd name="connsiteY4" fmla="*/ 1565330 h 1576418"/>
              <a:gd name="connsiteX5" fmla="*/ 0 w 3804834"/>
              <a:gd name="connsiteY5" fmla="*/ 1565330 h 1576418"/>
              <a:gd name="connsiteX6" fmla="*/ 0 w 3804834"/>
              <a:gd name="connsiteY6" fmla="*/ 15499 h 1576418"/>
              <a:gd name="connsiteX7" fmla="*/ 3773837 w 3804834"/>
              <a:gd name="connsiteY7" fmla="*/ 7750 h 1576418"/>
              <a:gd name="connsiteX8" fmla="*/ 3781586 w 3804834"/>
              <a:gd name="connsiteY8" fmla="*/ 15499 h 1576418"/>
              <a:gd name="connsiteX0" fmla="*/ 3781586 w 3804834"/>
              <a:gd name="connsiteY0" fmla="*/ 15499 h 1576418"/>
              <a:gd name="connsiteX1" fmla="*/ 77490 w 3804834"/>
              <a:gd name="connsiteY1" fmla="*/ 0 h 1576418"/>
              <a:gd name="connsiteX2" fmla="*/ 69743 w 3804834"/>
              <a:gd name="connsiteY2" fmla="*/ 1557582 h 1576418"/>
              <a:gd name="connsiteX3" fmla="*/ 3804834 w 3804834"/>
              <a:gd name="connsiteY3" fmla="*/ 1557581 h 1576418"/>
              <a:gd name="connsiteX4" fmla="*/ 3781586 w 3804834"/>
              <a:gd name="connsiteY4" fmla="*/ 1565330 h 1576418"/>
              <a:gd name="connsiteX5" fmla="*/ 0 w 3804834"/>
              <a:gd name="connsiteY5" fmla="*/ 1565330 h 1576418"/>
              <a:gd name="connsiteX6" fmla="*/ 0 w 3804834"/>
              <a:gd name="connsiteY6" fmla="*/ 15499 h 1576418"/>
              <a:gd name="connsiteX7" fmla="*/ 3773837 w 3804834"/>
              <a:gd name="connsiteY7" fmla="*/ 7750 h 1576418"/>
              <a:gd name="connsiteX8" fmla="*/ 3781586 w 3804834"/>
              <a:gd name="connsiteY8" fmla="*/ 15499 h 157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4834" h="1576418">
                <a:moveTo>
                  <a:pt x="3781586" y="15499"/>
                </a:moveTo>
                <a:lnTo>
                  <a:pt x="77490" y="0"/>
                </a:lnTo>
                <a:cubicBezTo>
                  <a:pt x="77491" y="183397"/>
                  <a:pt x="69742" y="1374185"/>
                  <a:pt x="69743" y="1557582"/>
                </a:cubicBezTo>
                <a:lnTo>
                  <a:pt x="3804834" y="1557581"/>
                </a:lnTo>
                <a:cubicBezTo>
                  <a:pt x="3804834" y="1619574"/>
                  <a:pt x="3781586" y="1503337"/>
                  <a:pt x="3781586" y="1565330"/>
                </a:cubicBezTo>
                <a:lnTo>
                  <a:pt x="0" y="1565330"/>
                </a:lnTo>
                <a:lnTo>
                  <a:pt x="0" y="15499"/>
                </a:lnTo>
                <a:lnTo>
                  <a:pt x="3773837" y="7750"/>
                </a:lnTo>
                <a:lnTo>
                  <a:pt x="3781586" y="1549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935760" y="3897052"/>
            <a:ext cx="4140460" cy="1980220"/>
            <a:chOff x="2771800" y="3897052"/>
            <a:chExt cx="4140460" cy="198022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879812" y="3897052"/>
              <a:ext cx="0" cy="198022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771800" y="5769260"/>
              <a:ext cx="41404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771800" y="55892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771800" y="54092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771800" y="52292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771800" y="50491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771800" y="48691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771800" y="46891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771800" y="45091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771800" y="43291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771800" y="41490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771800" y="39690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75856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63589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99593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35597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752020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14806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544108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97615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40820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840252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847702" y="5724255"/>
              <a:ext cx="72008" cy="900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4373995" y="5364215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7848" y="4959170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23892" y="4545124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483932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879976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76020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672064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104112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536160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968208" y="5715254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963652" y="404665"/>
            <a:ext cx="644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Propellant Burn-Back Profile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46793" y="3690272"/>
            <a:ext cx="240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Burnout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91644" y="45811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Thrust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45885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D87E96-FDCE-4E55-9C36-6CD0E4543A45}"/>
              </a:ext>
            </a:extLst>
          </p:cNvPr>
          <p:cNvSpPr txBox="1"/>
          <p:nvPr/>
        </p:nvSpPr>
        <p:spPr>
          <a:xfrm>
            <a:off x="8508267" y="3858350"/>
            <a:ext cx="3267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the burning surface gets to the front of the motor, there is nothing left to burn, so the thrust drops to zero.  This point is known as “</a:t>
            </a:r>
            <a:r>
              <a:rPr lang="en-US" sz="2000" b="1" dirty="0"/>
              <a:t>burn out</a:t>
            </a:r>
            <a:r>
              <a:rPr lang="en-US" sz="2000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8382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7227-8958-4E79-B61A-144BD44F8463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27748" y="1772816"/>
            <a:ext cx="4761656" cy="1656184"/>
            <a:chOff x="2303748" y="1772816"/>
            <a:chExt cx="4761656" cy="1656184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6156176" y="2006842"/>
              <a:ext cx="909228" cy="27003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6156176" y="2924944"/>
              <a:ext cx="909228" cy="23402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303748" y="180882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303748" y="342900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39752" y="1841052"/>
              <a:ext cx="0" cy="158794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65304" y="1772816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165304" y="2888940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65404" y="2006842"/>
              <a:ext cx="0" cy="1152128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13"/>
          <p:cNvSpPr/>
          <p:nvPr/>
        </p:nvSpPr>
        <p:spPr>
          <a:xfrm>
            <a:off x="3887493" y="1836548"/>
            <a:ext cx="3804834" cy="1576418"/>
          </a:xfrm>
          <a:custGeom>
            <a:avLst/>
            <a:gdLst>
              <a:gd name="connsiteX0" fmla="*/ 3766088 w 3781586"/>
              <a:gd name="connsiteY0" fmla="*/ 348712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66088 w 3781586"/>
              <a:gd name="connsiteY8" fmla="*/ 348712 h 1557580"/>
              <a:gd name="connsiteX0" fmla="*/ 3773837 w 3781586"/>
              <a:gd name="connsiteY0" fmla="*/ 573437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81586 w 3781586"/>
              <a:gd name="connsiteY0" fmla="*/ 449450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3014420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913682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743200 w 3781586"/>
              <a:gd name="connsiteY2" fmla="*/ 1177871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35450 w 3781586"/>
              <a:gd name="connsiteY1" fmla="*/ 364210 h 1557580"/>
              <a:gd name="connsiteX2" fmla="*/ 2743200 w 3781586"/>
              <a:gd name="connsiteY2" fmla="*/ 1177871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35450 w 3781586"/>
              <a:gd name="connsiteY1" fmla="*/ 364210 h 1557580"/>
              <a:gd name="connsiteX2" fmla="*/ 2750950 w 3781586"/>
              <a:gd name="connsiteY2" fmla="*/ 1208867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50950 w 3781586"/>
              <a:gd name="connsiteY2" fmla="*/ 1208867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19953 w 3781586"/>
              <a:gd name="connsiteY2" fmla="*/ 1247613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19953 w 3781586"/>
              <a:gd name="connsiteY2" fmla="*/ 1247613 h 1557580"/>
              <a:gd name="connsiteX3" fmla="*/ 3773837 w 3781586"/>
              <a:gd name="connsiteY3" fmla="*/ 1239865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719953 w 3789335"/>
              <a:gd name="connsiteY2" fmla="*/ 1247613 h 1557580"/>
              <a:gd name="connsiteX3" fmla="*/ 3773837 w 3789335"/>
              <a:gd name="connsiteY3" fmla="*/ 1239865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719953 w 3789335"/>
              <a:gd name="connsiteY2" fmla="*/ 1247613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549472 w 3789335"/>
              <a:gd name="connsiteY2" fmla="*/ 1332854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549471 w 3789335"/>
              <a:gd name="connsiteY1" fmla="*/ 185979 h 1557580"/>
              <a:gd name="connsiteX2" fmla="*/ 2549472 w 3789335"/>
              <a:gd name="connsiteY2" fmla="*/ 1332854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549471 w 3789335"/>
              <a:gd name="connsiteY1" fmla="*/ 185979 h 1557580"/>
              <a:gd name="connsiteX2" fmla="*/ 2549472 w 3789335"/>
              <a:gd name="connsiteY2" fmla="*/ 1371600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1586 w 3781587"/>
              <a:gd name="connsiteY0" fmla="*/ 7749 h 1557580"/>
              <a:gd name="connsiteX1" fmla="*/ 2549471 w 3781587"/>
              <a:gd name="connsiteY1" fmla="*/ 185979 h 1557580"/>
              <a:gd name="connsiteX2" fmla="*/ 2549472 w 3781587"/>
              <a:gd name="connsiteY2" fmla="*/ 137160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781587"/>
              <a:gd name="connsiteY0" fmla="*/ 7749 h 1557580"/>
              <a:gd name="connsiteX1" fmla="*/ 2355742 w 3781587"/>
              <a:gd name="connsiteY1" fmla="*/ 15498 h 1557580"/>
              <a:gd name="connsiteX2" fmla="*/ 2549472 w 3781587"/>
              <a:gd name="connsiteY2" fmla="*/ 137160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781587"/>
              <a:gd name="connsiteY0" fmla="*/ 7749 h 1557580"/>
              <a:gd name="connsiteX1" fmla="*/ 2355742 w 3781587"/>
              <a:gd name="connsiteY1" fmla="*/ 15498 h 1557580"/>
              <a:gd name="connsiteX2" fmla="*/ 2347994 w 3781587"/>
              <a:gd name="connsiteY2" fmla="*/ 155758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804834"/>
              <a:gd name="connsiteY0" fmla="*/ 7749 h 1568668"/>
              <a:gd name="connsiteX1" fmla="*/ 2355742 w 3804834"/>
              <a:gd name="connsiteY1" fmla="*/ 15498 h 1568668"/>
              <a:gd name="connsiteX2" fmla="*/ 2347994 w 3804834"/>
              <a:gd name="connsiteY2" fmla="*/ 1557580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2355742 w 3804834"/>
              <a:gd name="connsiteY1" fmla="*/ 15498 h 1568668"/>
              <a:gd name="connsiteX2" fmla="*/ 2038028 w 3804834"/>
              <a:gd name="connsiteY2" fmla="*/ 1549831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50 h 1568669"/>
              <a:gd name="connsiteX1" fmla="*/ 2030277 w 3804834"/>
              <a:gd name="connsiteY1" fmla="*/ 0 h 1568669"/>
              <a:gd name="connsiteX2" fmla="*/ 2038028 w 3804834"/>
              <a:gd name="connsiteY2" fmla="*/ 1549832 h 1568669"/>
              <a:gd name="connsiteX3" fmla="*/ 3804834 w 3804834"/>
              <a:gd name="connsiteY3" fmla="*/ 1549832 h 1568669"/>
              <a:gd name="connsiteX4" fmla="*/ 3781586 w 3804834"/>
              <a:gd name="connsiteY4" fmla="*/ 1557581 h 1568669"/>
              <a:gd name="connsiteX5" fmla="*/ 0 w 3804834"/>
              <a:gd name="connsiteY5" fmla="*/ 1557581 h 1568669"/>
              <a:gd name="connsiteX6" fmla="*/ 0 w 3804834"/>
              <a:gd name="connsiteY6" fmla="*/ 7750 h 1568669"/>
              <a:gd name="connsiteX7" fmla="*/ 3773837 w 3804834"/>
              <a:gd name="connsiteY7" fmla="*/ 1 h 1568669"/>
              <a:gd name="connsiteX8" fmla="*/ 3781586 w 3804834"/>
              <a:gd name="connsiteY8" fmla="*/ 7750 h 1568669"/>
              <a:gd name="connsiteX0" fmla="*/ 3781586 w 3804834"/>
              <a:gd name="connsiteY0" fmla="*/ 7750 h 1568669"/>
              <a:gd name="connsiteX1" fmla="*/ 2030277 w 3804834"/>
              <a:gd name="connsiteY1" fmla="*/ 0 h 1568669"/>
              <a:gd name="connsiteX2" fmla="*/ 1697066 w 3804834"/>
              <a:gd name="connsiteY2" fmla="*/ 1549832 h 1568669"/>
              <a:gd name="connsiteX3" fmla="*/ 3804834 w 3804834"/>
              <a:gd name="connsiteY3" fmla="*/ 1549832 h 1568669"/>
              <a:gd name="connsiteX4" fmla="*/ 3781586 w 3804834"/>
              <a:gd name="connsiteY4" fmla="*/ 1557581 h 1568669"/>
              <a:gd name="connsiteX5" fmla="*/ 0 w 3804834"/>
              <a:gd name="connsiteY5" fmla="*/ 1557581 h 1568669"/>
              <a:gd name="connsiteX6" fmla="*/ 0 w 3804834"/>
              <a:gd name="connsiteY6" fmla="*/ 7750 h 1568669"/>
              <a:gd name="connsiteX7" fmla="*/ 3773837 w 3804834"/>
              <a:gd name="connsiteY7" fmla="*/ 1 h 1568669"/>
              <a:gd name="connsiteX8" fmla="*/ 3781586 w 3804834"/>
              <a:gd name="connsiteY8" fmla="*/ 7750 h 1568669"/>
              <a:gd name="connsiteX0" fmla="*/ 3781586 w 3804834"/>
              <a:gd name="connsiteY0" fmla="*/ 7749 h 1568668"/>
              <a:gd name="connsiteX1" fmla="*/ 1704813 w 3804834"/>
              <a:gd name="connsiteY1" fmla="*/ 15497 h 1568668"/>
              <a:gd name="connsiteX2" fmla="*/ 1697066 w 3804834"/>
              <a:gd name="connsiteY2" fmla="*/ 1549831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704813 w 3804834"/>
              <a:gd name="connsiteY1" fmla="*/ 15497 h 1568668"/>
              <a:gd name="connsiteX2" fmla="*/ 1239866 w 3804834"/>
              <a:gd name="connsiteY2" fmla="*/ 1542082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1239866 w 3804834"/>
              <a:gd name="connsiteY2" fmla="*/ 1542082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1232117 w 3804834"/>
              <a:gd name="connsiteY2" fmla="*/ 1534333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1224367 w 3804834"/>
              <a:gd name="connsiteY2" fmla="*/ 1565330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1247614 w 3804834"/>
              <a:gd name="connsiteY2" fmla="*/ 1565330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1239863 w 3804834"/>
              <a:gd name="connsiteY1" fmla="*/ 23247 h 1568668"/>
              <a:gd name="connsiteX2" fmla="*/ 836909 w 3804834"/>
              <a:gd name="connsiteY2" fmla="*/ 1549832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867904 w 3804834"/>
              <a:gd name="connsiteY1" fmla="*/ 7748 h 1568668"/>
              <a:gd name="connsiteX2" fmla="*/ 836909 w 3804834"/>
              <a:gd name="connsiteY2" fmla="*/ 1549832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15499 h 1576418"/>
              <a:gd name="connsiteX1" fmla="*/ 821409 w 3804834"/>
              <a:gd name="connsiteY1" fmla="*/ 0 h 1576418"/>
              <a:gd name="connsiteX2" fmla="*/ 836909 w 3804834"/>
              <a:gd name="connsiteY2" fmla="*/ 1557582 h 1576418"/>
              <a:gd name="connsiteX3" fmla="*/ 3804834 w 3804834"/>
              <a:gd name="connsiteY3" fmla="*/ 1557581 h 1576418"/>
              <a:gd name="connsiteX4" fmla="*/ 3781586 w 3804834"/>
              <a:gd name="connsiteY4" fmla="*/ 1565330 h 1576418"/>
              <a:gd name="connsiteX5" fmla="*/ 0 w 3804834"/>
              <a:gd name="connsiteY5" fmla="*/ 1565330 h 1576418"/>
              <a:gd name="connsiteX6" fmla="*/ 0 w 3804834"/>
              <a:gd name="connsiteY6" fmla="*/ 15499 h 1576418"/>
              <a:gd name="connsiteX7" fmla="*/ 3773837 w 3804834"/>
              <a:gd name="connsiteY7" fmla="*/ 7750 h 1576418"/>
              <a:gd name="connsiteX8" fmla="*/ 3781586 w 3804834"/>
              <a:gd name="connsiteY8" fmla="*/ 15499 h 1576418"/>
              <a:gd name="connsiteX0" fmla="*/ 3781586 w 3804834"/>
              <a:gd name="connsiteY0" fmla="*/ 15499 h 1576418"/>
              <a:gd name="connsiteX1" fmla="*/ 852405 w 3804834"/>
              <a:gd name="connsiteY1" fmla="*/ 0 h 1576418"/>
              <a:gd name="connsiteX2" fmla="*/ 836909 w 3804834"/>
              <a:gd name="connsiteY2" fmla="*/ 1557582 h 1576418"/>
              <a:gd name="connsiteX3" fmla="*/ 3804834 w 3804834"/>
              <a:gd name="connsiteY3" fmla="*/ 1557581 h 1576418"/>
              <a:gd name="connsiteX4" fmla="*/ 3781586 w 3804834"/>
              <a:gd name="connsiteY4" fmla="*/ 1565330 h 1576418"/>
              <a:gd name="connsiteX5" fmla="*/ 0 w 3804834"/>
              <a:gd name="connsiteY5" fmla="*/ 1565330 h 1576418"/>
              <a:gd name="connsiteX6" fmla="*/ 0 w 3804834"/>
              <a:gd name="connsiteY6" fmla="*/ 15499 h 1576418"/>
              <a:gd name="connsiteX7" fmla="*/ 3773837 w 3804834"/>
              <a:gd name="connsiteY7" fmla="*/ 7750 h 1576418"/>
              <a:gd name="connsiteX8" fmla="*/ 3781586 w 3804834"/>
              <a:gd name="connsiteY8" fmla="*/ 15499 h 1576418"/>
              <a:gd name="connsiteX0" fmla="*/ 3781586 w 3804834"/>
              <a:gd name="connsiteY0" fmla="*/ 7750 h 1568669"/>
              <a:gd name="connsiteX1" fmla="*/ 457198 w 3804834"/>
              <a:gd name="connsiteY1" fmla="*/ 0 h 1568669"/>
              <a:gd name="connsiteX2" fmla="*/ 836909 w 3804834"/>
              <a:gd name="connsiteY2" fmla="*/ 1549833 h 1568669"/>
              <a:gd name="connsiteX3" fmla="*/ 3804834 w 3804834"/>
              <a:gd name="connsiteY3" fmla="*/ 1549832 h 1568669"/>
              <a:gd name="connsiteX4" fmla="*/ 3781586 w 3804834"/>
              <a:gd name="connsiteY4" fmla="*/ 1557581 h 1568669"/>
              <a:gd name="connsiteX5" fmla="*/ 0 w 3804834"/>
              <a:gd name="connsiteY5" fmla="*/ 1557581 h 1568669"/>
              <a:gd name="connsiteX6" fmla="*/ 0 w 3804834"/>
              <a:gd name="connsiteY6" fmla="*/ 7750 h 1568669"/>
              <a:gd name="connsiteX7" fmla="*/ 3773837 w 3804834"/>
              <a:gd name="connsiteY7" fmla="*/ 1 h 1568669"/>
              <a:gd name="connsiteX8" fmla="*/ 3781586 w 3804834"/>
              <a:gd name="connsiteY8" fmla="*/ 7750 h 1568669"/>
              <a:gd name="connsiteX0" fmla="*/ 3781586 w 3804834"/>
              <a:gd name="connsiteY0" fmla="*/ 7750 h 1568669"/>
              <a:gd name="connsiteX1" fmla="*/ 457198 w 3804834"/>
              <a:gd name="connsiteY1" fmla="*/ 0 h 1568669"/>
              <a:gd name="connsiteX2" fmla="*/ 449451 w 3804834"/>
              <a:gd name="connsiteY2" fmla="*/ 1549833 h 1568669"/>
              <a:gd name="connsiteX3" fmla="*/ 3804834 w 3804834"/>
              <a:gd name="connsiteY3" fmla="*/ 1549832 h 1568669"/>
              <a:gd name="connsiteX4" fmla="*/ 3781586 w 3804834"/>
              <a:gd name="connsiteY4" fmla="*/ 1557581 h 1568669"/>
              <a:gd name="connsiteX5" fmla="*/ 0 w 3804834"/>
              <a:gd name="connsiteY5" fmla="*/ 1557581 h 1568669"/>
              <a:gd name="connsiteX6" fmla="*/ 0 w 3804834"/>
              <a:gd name="connsiteY6" fmla="*/ 7750 h 1568669"/>
              <a:gd name="connsiteX7" fmla="*/ 3773837 w 3804834"/>
              <a:gd name="connsiteY7" fmla="*/ 1 h 1568669"/>
              <a:gd name="connsiteX8" fmla="*/ 3781586 w 3804834"/>
              <a:gd name="connsiteY8" fmla="*/ 7750 h 1568669"/>
              <a:gd name="connsiteX0" fmla="*/ 3781586 w 3804834"/>
              <a:gd name="connsiteY0" fmla="*/ 15499 h 1576418"/>
              <a:gd name="connsiteX1" fmla="*/ 77490 w 3804834"/>
              <a:gd name="connsiteY1" fmla="*/ 0 h 1576418"/>
              <a:gd name="connsiteX2" fmla="*/ 449451 w 3804834"/>
              <a:gd name="connsiteY2" fmla="*/ 1557582 h 1576418"/>
              <a:gd name="connsiteX3" fmla="*/ 3804834 w 3804834"/>
              <a:gd name="connsiteY3" fmla="*/ 1557581 h 1576418"/>
              <a:gd name="connsiteX4" fmla="*/ 3781586 w 3804834"/>
              <a:gd name="connsiteY4" fmla="*/ 1565330 h 1576418"/>
              <a:gd name="connsiteX5" fmla="*/ 0 w 3804834"/>
              <a:gd name="connsiteY5" fmla="*/ 1565330 h 1576418"/>
              <a:gd name="connsiteX6" fmla="*/ 0 w 3804834"/>
              <a:gd name="connsiteY6" fmla="*/ 15499 h 1576418"/>
              <a:gd name="connsiteX7" fmla="*/ 3773837 w 3804834"/>
              <a:gd name="connsiteY7" fmla="*/ 7750 h 1576418"/>
              <a:gd name="connsiteX8" fmla="*/ 3781586 w 3804834"/>
              <a:gd name="connsiteY8" fmla="*/ 15499 h 1576418"/>
              <a:gd name="connsiteX0" fmla="*/ 3781586 w 3804834"/>
              <a:gd name="connsiteY0" fmla="*/ 15499 h 1576418"/>
              <a:gd name="connsiteX1" fmla="*/ 77490 w 3804834"/>
              <a:gd name="connsiteY1" fmla="*/ 0 h 1576418"/>
              <a:gd name="connsiteX2" fmla="*/ 69743 w 3804834"/>
              <a:gd name="connsiteY2" fmla="*/ 1557582 h 1576418"/>
              <a:gd name="connsiteX3" fmla="*/ 3804834 w 3804834"/>
              <a:gd name="connsiteY3" fmla="*/ 1557581 h 1576418"/>
              <a:gd name="connsiteX4" fmla="*/ 3781586 w 3804834"/>
              <a:gd name="connsiteY4" fmla="*/ 1565330 h 1576418"/>
              <a:gd name="connsiteX5" fmla="*/ 0 w 3804834"/>
              <a:gd name="connsiteY5" fmla="*/ 1565330 h 1576418"/>
              <a:gd name="connsiteX6" fmla="*/ 0 w 3804834"/>
              <a:gd name="connsiteY6" fmla="*/ 15499 h 1576418"/>
              <a:gd name="connsiteX7" fmla="*/ 3773837 w 3804834"/>
              <a:gd name="connsiteY7" fmla="*/ 7750 h 1576418"/>
              <a:gd name="connsiteX8" fmla="*/ 3781586 w 3804834"/>
              <a:gd name="connsiteY8" fmla="*/ 15499 h 157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4834" h="1576418">
                <a:moveTo>
                  <a:pt x="3781586" y="15499"/>
                </a:moveTo>
                <a:lnTo>
                  <a:pt x="77490" y="0"/>
                </a:lnTo>
                <a:cubicBezTo>
                  <a:pt x="77491" y="183397"/>
                  <a:pt x="69742" y="1374185"/>
                  <a:pt x="69743" y="1557582"/>
                </a:cubicBezTo>
                <a:lnTo>
                  <a:pt x="3804834" y="1557581"/>
                </a:lnTo>
                <a:cubicBezTo>
                  <a:pt x="3804834" y="1619574"/>
                  <a:pt x="3781586" y="1503337"/>
                  <a:pt x="3781586" y="1565330"/>
                </a:cubicBezTo>
                <a:lnTo>
                  <a:pt x="0" y="1565330"/>
                </a:lnTo>
                <a:lnTo>
                  <a:pt x="0" y="15499"/>
                </a:lnTo>
                <a:lnTo>
                  <a:pt x="3773837" y="7750"/>
                </a:lnTo>
                <a:lnTo>
                  <a:pt x="3781586" y="1549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935760" y="3897052"/>
            <a:ext cx="4140460" cy="1980220"/>
            <a:chOff x="2771800" y="3897052"/>
            <a:chExt cx="4140460" cy="198022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879812" y="3897052"/>
              <a:ext cx="0" cy="198022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771800" y="5769260"/>
              <a:ext cx="41404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771800" y="55892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771800" y="54092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771800" y="52292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771800" y="50491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771800" y="48691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771800" y="46891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771800" y="45091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771800" y="43291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771800" y="41490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771800" y="39690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75856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63589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99593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35597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752020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14806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544108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97615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40820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840252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847702" y="5724255"/>
              <a:ext cx="72008" cy="900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4373995" y="5364215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7848" y="4959170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23892" y="4545124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483932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879976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76020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672064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104112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536160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968208" y="5715254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963652" y="404665"/>
            <a:ext cx="644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Propellant Burn-Back Profile</a:t>
            </a:r>
          </a:p>
        </p:txBody>
      </p:sp>
      <p:cxnSp>
        <p:nvCxnSpPr>
          <p:cNvPr id="12" name="Straight Connector 11"/>
          <p:cNvCxnSpPr>
            <a:endCxn id="41" idx="6"/>
          </p:cNvCxnSpPr>
          <p:nvPr/>
        </p:nvCxnSpPr>
        <p:spPr>
          <a:xfrm flipV="1">
            <a:off x="4047666" y="4590130"/>
            <a:ext cx="1148234" cy="11653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2" idx="2"/>
            <a:endCxn id="41" idx="5"/>
          </p:cNvCxnSpPr>
          <p:nvPr/>
        </p:nvCxnSpPr>
        <p:spPr>
          <a:xfrm flipH="1" flipV="1">
            <a:off x="5185356" y="4621953"/>
            <a:ext cx="298577" cy="5442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2"/>
            <a:endCxn id="42" idx="6"/>
          </p:cNvCxnSpPr>
          <p:nvPr/>
        </p:nvCxnSpPr>
        <p:spPr>
          <a:xfrm flipH="1">
            <a:off x="5555940" y="5166193"/>
            <a:ext cx="1980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8" idx="6"/>
            <a:endCxn id="47" idx="1"/>
          </p:cNvCxnSpPr>
          <p:nvPr/>
        </p:nvCxnSpPr>
        <p:spPr>
          <a:xfrm flipH="1" flipV="1">
            <a:off x="7546706" y="5134371"/>
            <a:ext cx="493511" cy="6258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554819" y="4081480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“Thrust Curve” is created when we connect all of the thrust points…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91644" y="45811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Thrust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45885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94274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4655840" y="3768753"/>
            <a:ext cx="183970" cy="1383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835860" y="3773486"/>
            <a:ext cx="3024336" cy="1361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475820" y="3413065"/>
            <a:ext cx="183970" cy="1739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295800" y="3032957"/>
            <a:ext cx="183970" cy="2119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115780" y="2344752"/>
            <a:ext cx="183970" cy="281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935760" y="2340020"/>
            <a:ext cx="183970" cy="281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751790" y="3037690"/>
            <a:ext cx="183970" cy="2119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575720" y="3630004"/>
            <a:ext cx="176070" cy="1526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399650" y="4244996"/>
            <a:ext cx="176070" cy="911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219630" y="4859989"/>
            <a:ext cx="176070" cy="287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7227-8958-4E79-B61A-144BD44F846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09699" y="71918"/>
            <a:ext cx="3708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Total Impulse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905500" y="1725028"/>
            <a:ext cx="7972966" cy="4241197"/>
            <a:chOff x="226" y="724"/>
            <a:chExt cx="5117" cy="339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6" y="731"/>
              <a:ext cx="5117" cy="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053" y="795"/>
              <a:ext cx="4176" cy="2298"/>
            </a:xfrm>
            <a:custGeom>
              <a:avLst/>
              <a:gdLst>
                <a:gd name="T0" fmla="*/ 0 w 4176"/>
                <a:gd name="T1" fmla="*/ 2288 h 2298"/>
                <a:gd name="T2" fmla="*/ 4176 w 4176"/>
                <a:gd name="T3" fmla="*/ 2288 h 2298"/>
                <a:gd name="T4" fmla="*/ 4176 w 4176"/>
                <a:gd name="T5" fmla="*/ 2298 h 2298"/>
                <a:gd name="T6" fmla="*/ 0 w 4176"/>
                <a:gd name="T7" fmla="*/ 2298 h 2298"/>
                <a:gd name="T8" fmla="*/ 0 w 4176"/>
                <a:gd name="T9" fmla="*/ 2288 h 2298"/>
                <a:gd name="T10" fmla="*/ 0 w 4176"/>
                <a:gd name="T11" fmla="*/ 1908 h 2298"/>
                <a:gd name="T12" fmla="*/ 4176 w 4176"/>
                <a:gd name="T13" fmla="*/ 1908 h 2298"/>
                <a:gd name="T14" fmla="*/ 4176 w 4176"/>
                <a:gd name="T15" fmla="*/ 1919 h 2298"/>
                <a:gd name="T16" fmla="*/ 0 w 4176"/>
                <a:gd name="T17" fmla="*/ 1919 h 2298"/>
                <a:gd name="T18" fmla="*/ 0 w 4176"/>
                <a:gd name="T19" fmla="*/ 1908 h 2298"/>
                <a:gd name="T20" fmla="*/ 0 w 4176"/>
                <a:gd name="T21" fmla="*/ 1529 h 2298"/>
                <a:gd name="T22" fmla="*/ 4176 w 4176"/>
                <a:gd name="T23" fmla="*/ 1529 h 2298"/>
                <a:gd name="T24" fmla="*/ 4176 w 4176"/>
                <a:gd name="T25" fmla="*/ 1539 h 2298"/>
                <a:gd name="T26" fmla="*/ 0 w 4176"/>
                <a:gd name="T27" fmla="*/ 1539 h 2298"/>
                <a:gd name="T28" fmla="*/ 0 w 4176"/>
                <a:gd name="T29" fmla="*/ 1529 h 2298"/>
                <a:gd name="T30" fmla="*/ 0 w 4176"/>
                <a:gd name="T31" fmla="*/ 1149 h 2298"/>
                <a:gd name="T32" fmla="*/ 4176 w 4176"/>
                <a:gd name="T33" fmla="*/ 1149 h 2298"/>
                <a:gd name="T34" fmla="*/ 4176 w 4176"/>
                <a:gd name="T35" fmla="*/ 1160 h 2298"/>
                <a:gd name="T36" fmla="*/ 0 w 4176"/>
                <a:gd name="T37" fmla="*/ 1160 h 2298"/>
                <a:gd name="T38" fmla="*/ 0 w 4176"/>
                <a:gd name="T39" fmla="*/ 1149 h 2298"/>
                <a:gd name="T40" fmla="*/ 0 w 4176"/>
                <a:gd name="T41" fmla="*/ 759 h 2298"/>
                <a:gd name="T42" fmla="*/ 4176 w 4176"/>
                <a:gd name="T43" fmla="*/ 759 h 2298"/>
                <a:gd name="T44" fmla="*/ 4176 w 4176"/>
                <a:gd name="T45" fmla="*/ 770 h 2298"/>
                <a:gd name="T46" fmla="*/ 0 w 4176"/>
                <a:gd name="T47" fmla="*/ 770 h 2298"/>
                <a:gd name="T48" fmla="*/ 0 w 4176"/>
                <a:gd name="T49" fmla="*/ 759 h 2298"/>
                <a:gd name="T50" fmla="*/ 0 w 4176"/>
                <a:gd name="T51" fmla="*/ 380 h 2298"/>
                <a:gd name="T52" fmla="*/ 4176 w 4176"/>
                <a:gd name="T53" fmla="*/ 380 h 2298"/>
                <a:gd name="T54" fmla="*/ 4176 w 4176"/>
                <a:gd name="T55" fmla="*/ 390 h 2298"/>
                <a:gd name="T56" fmla="*/ 0 w 4176"/>
                <a:gd name="T57" fmla="*/ 390 h 2298"/>
                <a:gd name="T58" fmla="*/ 0 w 4176"/>
                <a:gd name="T59" fmla="*/ 380 h 2298"/>
                <a:gd name="T60" fmla="*/ 0 w 4176"/>
                <a:gd name="T61" fmla="*/ 0 h 2298"/>
                <a:gd name="T62" fmla="*/ 4176 w 4176"/>
                <a:gd name="T63" fmla="*/ 0 h 2298"/>
                <a:gd name="T64" fmla="*/ 4176 w 4176"/>
                <a:gd name="T65" fmla="*/ 11 h 2298"/>
                <a:gd name="T66" fmla="*/ 0 w 4176"/>
                <a:gd name="T67" fmla="*/ 11 h 2298"/>
                <a:gd name="T68" fmla="*/ 0 w 4176"/>
                <a:gd name="T69" fmla="*/ 0 h 2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76" h="2298">
                  <a:moveTo>
                    <a:pt x="0" y="2288"/>
                  </a:moveTo>
                  <a:lnTo>
                    <a:pt x="4176" y="2288"/>
                  </a:lnTo>
                  <a:lnTo>
                    <a:pt x="4176" y="2298"/>
                  </a:lnTo>
                  <a:lnTo>
                    <a:pt x="0" y="2298"/>
                  </a:lnTo>
                  <a:lnTo>
                    <a:pt x="0" y="2288"/>
                  </a:lnTo>
                  <a:close/>
                  <a:moveTo>
                    <a:pt x="0" y="1908"/>
                  </a:moveTo>
                  <a:lnTo>
                    <a:pt x="4176" y="1908"/>
                  </a:lnTo>
                  <a:lnTo>
                    <a:pt x="4176" y="1919"/>
                  </a:lnTo>
                  <a:lnTo>
                    <a:pt x="0" y="1919"/>
                  </a:lnTo>
                  <a:lnTo>
                    <a:pt x="0" y="1908"/>
                  </a:lnTo>
                  <a:close/>
                  <a:moveTo>
                    <a:pt x="0" y="1529"/>
                  </a:moveTo>
                  <a:lnTo>
                    <a:pt x="4176" y="1529"/>
                  </a:lnTo>
                  <a:lnTo>
                    <a:pt x="4176" y="1539"/>
                  </a:lnTo>
                  <a:lnTo>
                    <a:pt x="0" y="1539"/>
                  </a:lnTo>
                  <a:lnTo>
                    <a:pt x="0" y="1529"/>
                  </a:lnTo>
                  <a:close/>
                  <a:moveTo>
                    <a:pt x="0" y="1149"/>
                  </a:moveTo>
                  <a:lnTo>
                    <a:pt x="4176" y="1149"/>
                  </a:lnTo>
                  <a:lnTo>
                    <a:pt x="4176" y="1160"/>
                  </a:lnTo>
                  <a:lnTo>
                    <a:pt x="0" y="1160"/>
                  </a:lnTo>
                  <a:lnTo>
                    <a:pt x="0" y="1149"/>
                  </a:lnTo>
                  <a:close/>
                  <a:moveTo>
                    <a:pt x="0" y="759"/>
                  </a:moveTo>
                  <a:lnTo>
                    <a:pt x="4176" y="759"/>
                  </a:lnTo>
                  <a:lnTo>
                    <a:pt x="4176" y="770"/>
                  </a:lnTo>
                  <a:lnTo>
                    <a:pt x="0" y="770"/>
                  </a:lnTo>
                  <a:lnTo>
                    <a:pt x="0" y="759"/>
                  </a:lnTo>
                  <a:close/>
                  <a:moveTo>
                    <a:pt x="0" y="380"/>
                  </a:moveTo>
                  <a:lnTo>
                    <a:pt x="4176" y="380"/>
                  </a:lnTo>
                  <a:lnTo>
                    <a:pt x="4176" y="390"/>
                  </a:lnTo>
                  <a:lnTo>
                    <a:pt x="0" y="390"/>
                  </a:lnTo>
                  <a:lnTo>
                    <a:pt x="0" y="380"/>
                  </a:lnTo>
                  <a:close/>
                  <a:moveTo>
                    <a:pt x="0" y="0"/>
                  </a:moveTo>
                  <a:lnTo>
                    <a:pt x="4176" y="0"/>
                  </a:lnTo>
                  <a:lnTo>
                    <a:pt x="417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1639" y="800"/>
              <a:ext cx="3596" cy="2668"/>
            </a:xfrm>
            <a:custGeom>
              <a:avLst/>
              <a:gdLst>
                <a:gd name="T0" fmla="*/ 10 w 3596"/>
                <a:gd name="T1" fmla="*/ 0 h 2668"/>
                <a:gd name="T2" fmla="*/ 10 w 3596"/>
                <a:gd name="T3" fmla="*/ 2668 h 2668"/>
                <a:gd name="T4" fmla="*/ 0 w 3596"/>
                <a:gd name="T5" fmla="*/ 2668 h 2668"/>
                <a:gd name="T6" fmla="*/ 0 w 3596"/>
                <a:gd name="T7" fmla="*/ 0 h 2668"/>
                <a:gd name="T8" fmla="*/ 10 w 3596"/>
                <a:gd name="T9" fmla="*/ 0 h 2668"/>
                <a:gd name="T10" fmla="*/ 611 w 3596"/>
                <a:gd name="T11" fmla="*/ 0 h 2668"/>
                <a:gd name="T12" fmla="*/ 611 w 3596"/>
                <a:gd name="T13" fmla="*/ 2668 h 2668"/>
                <a:gd name="T14" fmla="*/ 601 w 3596"/>
                <a:gd name="T15" fmla="*/ 2668 h 2668"/>
                <a:gd name="T16" fmla="*/ 601 w 3596"/>
                <a:gd name="T17" fmla="*/ 0 h 2668"/>
                <a:gd name="T18" fmla="*/ 611 w 3596"/>
                <a:gd name="T19" fmla="*/ 0 h 2668"/>
                <a:gd name="T20" fmla="*/ 1202 w 3596"/>
                <a:gd name="T21" fmla="*/ 0 h 2668"/>
                <a:gd name="T22" fmla="*/ 1202 w 3596"/>
                <a:gd name="T23" fmla="*/ 2668 h 2668"/>
                <a:gd name="T24" fmla="*/ 1191 w 3596"/>
                <a:gd name="T25" fmla="*/ 2668 h 2668"/>
                <a:gd name="T26" fmla="*/ 1191 w 3596"/>
                <a:gd name="T27" fmla="*/ 0 h 2668"/>
                <a:gd name="T28" fmla="*/ 1202 w 3596"/>
                <a:gd name="T29" fmla="*/ 0 h 2668"/>
                <a:gd name="T30" fmla="*/ 1803 w 3596"/>
                <a:gd name="T31" fmla="*/ 0 h 2668"/>
                <a:gd name="T32" fmla="*/ 1803 w 3596"/>
                <a:gd name="T33" fmla="*/ 2668 h 2668"/>
                <a:gd name="T34" fmla="*/ 1792 w 3596"/>
                <a:gd name="T35" fmla="*/ 2668 h 2668"/>
                <a:gd name="T36" fmla="*/ 1792 w 3596"/>
                <a:gd name="T37" fmla="*/ 0 h 2668"/>
                <a:gd name="T38" fmla="*/ 1803 w 3596"/>
                <a:gd name="T39" fmla="*/ 0 h 2668"/>
                <a:gd name="T40" fmla="*/ 2404 w 3596"/>
                <a:gd name="T41" fmla="*/ 0 h 2668"/>
                <a:gd name="T42" fmla="*/ 2404 w 3596"/>
                <a:gd name="T43" fmla="*/ 2668 h 2668"/>
                <a:gd name="T44" fmla="*/ 2393 w 3596"/>
                <a:gd name="T45" fmla="*/ 2668 h 2668"/>
                <a:gd name="T46" fmla="*/ 2393 w 3596"/>
                <a:gd name="T47" fmla="*/ 0 h 2668"/>
                <a:gd name="T48" fmla="*/ 2404 w 3596"/>
                <a:gd name="T49" fmla="*/ 0 h 2668"/>
                <a:gd name="T50" fmla="*/ 2994 w 3596"/>
                <a:gd name="T51" fmla="*/ 0 h 2668"/>
                <a:gd name="T52" fmla="*/ 2994 w 3596"/>
                <a:gd name="T53" fmla="*/ 2668 h 2668"/>
                <a:gd name="T54" fmla="*/ 2984 w 3596"/>
                <a:gd name="T55" fmla="*/ 2668 h 2668"/>
                <a:gd name="T56" fmla="*/ 2984 w 3596"/>
                <a:gd name="T57" fmla="*/ 0 h 2668"/>
                <a:gd name="T58" fmla="*/ 2994 w 3596"/>
                <a:gd name="T59" fmla="*/ 0 h 2668"/>
                <a:gd name="T60" fmla="*/ 3596 w 3596"/>
                <a:gd name="T61" fmla="*/ 0 h 2668"/>
                <a:gd name="T62" fmla="*/ 3596 w 3596"/>
                <a:gd name="T63" fmla="*/ 2668 h 2668"/>
                <a:gd name="T64" fmla="*/ 3585 w 3596"/>
                <a:gd name="T65" fmla="*/ 2668 h 2668"/>
                <a:gd name="T66" fmla="*/ 3585 w 3596"/>
                <a:gd name="T67" fmla="*/ 0 h 2668"/>
                <a:gd name="T68" fmla="*/ 3596 w 3596"/>
                <a:gd name="T69" fmla="*/ 0 h 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96" h="2668">
                  <a:moveTo>
                    <a:pt x="10" y="0"/>
                  </a:moveTo>
                  <a:lnTo>
                    <a:pt x="10" y="2668"/>
                  </a:lnTo>
                  <a:lnTo>
                    <a:pt x="0" y="2668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611" y="0"/>
                  </a:moveTo>
                  <a:lnTo>
                    <a:pt x="611" y="2668"/>
                  </a:lnTo>
                  <a:lnTo>
                    <a:pt x="601" y="2668"/>
                  </a:lnTo>
                  <a:lnTo>
                    <a:pt x="601" y="0"/>
                  </a:lnTo>
                  <a:lnTo>
                    <a:pt x="611" y="0"/>
                  </a:lnTo>
                  <a:close/>
                  <a:moveTo>
                    <a:pt x="1202" y="0"/>
                  </a:moveTo>
                  <a:lnTo>
                    <a:pt x="1202" y="2668"/>
                  </a:lnTo>
                  <a:lnTo>
                    <a:pt x="1191" y="2668"/>
                  </a:lnTo>
                  <a:lnTo>
                    <a:pt x="1191" y="0"/>
                  </a:lnTo>
                  <a:lnTo>
                    <a:pt x="1202" y="0"/>
                  </a:lnTo>
                  <a:close/>
                  <a:moveTo>
                    <a:pt x="1803" y="0"/>
                  </a:moveTo>
                  <a:lnTo>
                    <a:pt x="1803" y="2668"/>
                  </a:lnTo>
                  <a:lnTo>
                    <a:pt x="1792" y="2668"/>
                  </a:lnTo>
                  <a:lnTo>
                    <a:pt x="1792" y="0"/>
                  </a:lnTo>
                  <a:lnTo>
                    <a:pt x="1803" y="0"/>
                  </a:lnTo>
                  <a:close/>
                  <a:moveTo>
                    <a:pt x="2404" y="0"/>
                  </a:moveTo>
                  <a:lnTo>
                    <a:pt x="2404" y="2668"/>
                  </a:lnTo>
                  <a:lnTo>
                    <a:pt x="2393" y="2668"/>
                  </a:lnTo>
                  <a:lnTo>
                    <a:pt x="2393" y="0"/>
                  </a:lnTo>
                  <a:lnTo>
                    <a:pt x="2404" y="0"/>
                  </a:lnTo>
                  <a:close/>
                  <a:moveTo>
                    <a:pt x="2994" y="0"/>
                  </a:moveTo>
                  <a:lnTo>
                    <a:pt x="2994" y="2668"/>
                  </a:lnTo>
                  <a:lnTo>
                    <a:pt x="2984" y="2668"/>
                  </a:lnTo>
                  <a:lnTo>
                    <a:pt x="2984" y="0"/>
                  </a:lnTo>
                  <a:lnTo>
                    <a:pt x="2994" y="0"/>
                  </a:lnTo>
                  <a:close/>
                  <a:moveTo>
                    <a:pt x="3596" y="0"/>
                  </a:moveTo>
                  <a:lnTo>
                    <a:pt x="3596" y="2668"/>
                  </a:lnTo>
                  <a:lnTo>
                    <a:pt x="3585" y="2668"/>
                  </a:lnTo>
                  <a:lnTo>
                    <a:pt x="3585" y="0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868686"/>
            </a:solidFill>
            <a:ln w="1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048" y="800"/>
              <a:ext cx="11" cy="2668"/>
            </a:xfrm>
            <a:prstGeom prst="rect">
              <a:avLst/>
            </a:prstGeom>
            <a:solidFill>
              <a:srgbClr val="868686"/>
            </a:solidFill>
            <a:ln w="1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001" y="795"/>
              <a:ext cx="52" cy="2678"/>
            </a:xfrm>
            <a:custGeom>
              <a:avLst/>
              <a:gdLst>
                <a:gd name="T0" fmla="*/ 0 w 52"/>
                <a:gd name="T1" fmla="*/ 2667 h 2678"/>
                <a:gd name="T2" fmla="*/ 52 w 52"/>
                <a:gd name="T3" fmla="*/ 2667 h 2678"/>
                <a:gd name="T4" fmla="*/ 52 w 52"/>
                <a:gd name="T5" fmla="*/ 2678 h 2678"/>
                <a:gd name="T6" fmla="*/ 0 w 52"/>
                <a:gd name="T7" fmla="*/ 2678 h 2678"/>
                <a:gd name="T8" fmla="*/ 0 w 52"/>
                <a:gd name="T9" fmla="*/ 2667 h 2678"/>
                <a:gd name="T10" fmla="*/ 0 w 52"/>
                <a:gd name="T11" fmla="*/ 2288 h 2678"/>
                <a:gd name="T12" fmla="*/ 52 w 52"/>
                <a:gd name="T13" fmla="*/ 2288 h 2678"/>
                <a:gd name="T14" fmla="*/ 52 w 52"/>
                <a:gd name="T15" fmla="*/ 2298 h 2678"/>
                <a:gd name="T16" fmla="*/ 0 w 52"/>
                <a:gd name="T17" fmla="*/ 2298 h 2678"/>
                <a:gd name="T18" fmla="*/ 0 w 52"/>
                <a:gd name="T19" fmla="*/ 2288 h 2678"/>
                <a:gd name="T20" fmla="*/ 0 w 52"/>
                <a:gd name="T21" fmla="*/ 1908 h 2678"/>
                <a:gd name="T22" fmla="*/ 52 w 52"/>
                <a:gd name="T23" fmla="*/ 1908 h 2678"/>
                <a:gd name="T24" fmla="*/ 52 w 52"/>
                <a:gd name="T25" fmla="*/ 1919 h 2678"/>
                <a:gd name="T26" fmla="*/ 0 w 52"/>
                <a:gd name="T27" fmla="*/ 1919 h 2678"/>
                <a:gd name="T28" fmla="*/ 0 w 52"/>
                <a:gd name="T29" fmla="*/ 1908 h 2678"/>
                <a:gd name="T30" fmla="*/ 0 w 52"/>
                <a:gd name="T31" fmla="*/ 1529 h 2678"/>
                <a:gd name="T32" fmla="*/ 52 w 52"/>
                <a:gd name="T33" fmla="*/ 1529 h 2678"/>
                <a:gd name="T34" fmla="*/ 52 w 52"/>
                <a:gd name="T35" fmla="*/ 1539 h 2678"/>
                <a:gd name="T36" fmla="*/ 0 w 52"/>
                <a:gd name="T37" fmla="*/ 1539 h 2678"/>
                <a:gd name="T38" fmla="*/ 0 w 52"/>
                <a:gd name="T39" fmla="*/ 1529 h 2678"/>
                <a:gd name="T40" fmla="*/ 0 w 52"/>
                <a:gd name="T41" fmla="*/ 1149 h 2678"/>
                <a:gd name="T42" fmla="*/ 52 w 52"/>
                <a:gd name="T43" fmla="*/ 1149 h 2678"/>
                <a:gd name="T44" fmla="*/ 52 w 52"/>
                <a:gd name="T45" fmla="*/ 1160 h 2678"/>
                <a:gd name="T46" fmla="*/ 0 w 52"/>
                <a:gd name="T47" fmla="*/ 1160 h 2678"/>
                <a:gd name="T48" fmla="*/ 0 w 52"/>
                <a:gd name="T49" fmla="*/ 1149 h 2678"/>
                <a:gd name="T50" fmla="*/ 0 w 52"/>
                <a:gd name="T51" fmla="*/ 759 h 2678"/>
                <a:gd name="T52" fmla="*/ 52 w 52"/>
                <a:gd name="T53" fmla="*/ 759 h 2678"/>
                <a:gd name="T54" fmla="*/ 52 w 52"/>
                <a:gd name="T55" fmla="*/ 770 h 2678"/>
                <a:gd name="T56" fmla="*/ 0 w 52"/>
                <a:gd name="T57" fmla="*/ 770 h 2678"/>
                <a:gd name="T58" fmla="*/ 0 w 52"/>
                <a:gd name="T59" fmla="*/ 759 h 2678"/>
                <a:gd name="T60" fmla="*/ 0 w 52"/>
                <a:gd name="T61" fmla="*/ 380 h 2678"/>
                <a:gd name="T62" fmla="*/ 52 w 52"/>
                <a:gd name="T63" fmla="*/ 380 h 2678"/>
                <a:gd name="T64" fmla="*/ 52 w 52"/>
                <a:gd name="T65" fmla="*/ 390 h 2678"/>
                <a:gd name="T66" fmla="*/ 0 w 52"/>
                <a:gd name="T67" fmla="*/ 390 h 2678"/>
                <a:gd name="T68" fmla="*/ 0 w 52"/>
                <a:gd name="T69" fmla="*/ 380 h 2678"/>
                <a:gd name="T70" fmla="*/ 0 w 52"/>
                <a:gd name="T71" fmla="*/ 0 h 2678"/>
                <a:gd name="T72" fmla="*/ 52 w 52"/>
                <a:gd name="T73" fmla="*/ 0 h 2678"/>
                <a:gd name="T74" fmla="*/ 52 w 52"/>
                <a:gd name="T75" fmla="*/ 11 h 2678"/>
                <a:gd name="T76" fmla="*/ 0 w 52"/>
                <a:gd name="T77" fmla="*/ 11 h 2678"/>
                <a:gd name="T78" fmla="*/ 0 w 52"/>
                <a:gd name="T79" fmla="*/ 0 h 2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2678">
                  <a:moveTo>
                    <a:pt x="0" y="2667"/>
                  </a:moveTo>
                  <a:lnTo>
                    <a:pt x="52" y="2667"/>
                  </a:lnTo>
                  <a:lnTo>
                    <a:pt x="52" y="2678"/>
                  </a:lnTo>
                  <a:lnTo>
                    <a:pt x="0" y="2678"/>
                  </a:lnTo>
                  <a:lnTo>
                    <a:pt x="0" y="2667"/>
                  </a:lnTo>
                  <a:close/>
                  <a:moveTo>
                    <a:pt x="0" y="2288"/>
                  </a:moveTo>
                  <a:lnTo>
                    <a:pt x="52" y="2288"/>
                  </a:lnTo>
                  <a:lnTo>
                    <a:pt x="52" y="2298"/>
                  </a:lnTo>
                  <a:lnTo>
                    <a:pt x="0" y="2298"/>
                  </a:lnTo>
                  <a:lnTo>
                    <a:pt x="0" y="2288"/>
                  </a:lnTo>
                  <a:close/>
                  <a:moveTo>
                    <a:pt x="0" y="1908"/>
                  </a:moveTo>
                  <a:lnTo>
                    <a:pt x="52" y="1908"/>
                  </a:lnTo>
                  <a:lnTo>
                    <a:pt x="52" y="1919"/>
                  </a:lnTo>
                  <a:lnTo>
                    <a:pt x="0" y="1919"/>
                  </a:lnTo>
                  <a:lnTo>
                    <a:pt x="0" y="1908"/>
                  </a:lnTo>
                  <a:close/>
                  <a:moveTo>
                    <a:pt x="0" y="1529"/>
                  </a:moveTo>
                  <a:lnTo>
                    <a:pt x="52" y="1529"/>
                  </a:lnTo>
                  <a:lnTo>
                    <a:pt x="52" y="1539"/>
                  </a:lnTo>
                  <a:lnTo>
                    <a:pt x="0" y="1539"/>
                  </a:lnTo>
                  <a:lnTo>
                    <a:pt x="0" y="1529"/>
                  </a:lnTo>
                  <a:close/>
                  <a:moveTo>
                    <a:pt x="0" y="1149"/>
                  </a:moveTo>
                  <a:lnTo>
                    <a:pt x="52" y="1149"/>
                  </a:lnTo>
                  <a:lnTo>
                    <a:pt x="52" y="1160"/>
                  </a:lnTo>
                  <a:lnTo>
                    <a:pt x="0" y="1160"/>
                  </a:lnTo>
                  <a:lnTo>
                    <a:pt x="0" y="1149"/>
                  </a:lnTo>
                  <a:close/>
                  <a:moveTo>
                    <a:pt x="0" y="759"/>
                  </a:moveTo>
                  <a:lnTo>
                    <a:pt x="52" y="759"/>
                  </a:lnTo>
                  <a:lnTo>
                    <a:pt x="52" y="770"/>
                  </a:lnTo>
                  <a:lnTo>
                    <a:pt x="0" y="770"/>
                  </a:lnTo>
                  <a:lnTo>
                    <a:pt x="0" y="759"/>
                  </a:lnTo>
                  <a:close/>
                  <a:moveTo>
                    <a:pt x="0" y="380"/>
                  </a:moveTo>
                  <a:lnTo>
                    <a:pt x="52" y="380"/>
                  </a:lnTo>
                  <a:lnTo>
                    <a:pt x="52" y="390"/>
                  </a:lnTo>
                  <a:lnTo>
                    <a:pt x="0" y="390"/>
                  </a:lnTo>
                  <a:lnTo>
                    <a:pt x="0" y="380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52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053" y="3462"/>
              <a:ext cx="4176" cy="11"/>
            </a:xfrm>
            <a:prstGeom prst="rect">
              <a:avLst/>
            </a:prstGeom>
            <a:solidFill>
              <a:srgbClr val="868686"/>
            </a:solidFill>
            <a:ln w="1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1048" y="3468"/>
              <a:ext cx="4187" cy="52"/>
            </a:xfrm>
            <a:custGeom>
              <a:avLst/>
              <a:gdLst>
                <a:gd name="T0" fmla="*/ 11 w 4187"/>
                <a:gd name="T1" fmla="*/ 0 h 52"/>
                <a:gd name="T2" fmla="*/ 11 w 4187"/>
                <a:gd name="T3" fmla="*/ 52 h 52"/>
                <a:gd name="T4" fmla="*/ 0 w 4187"/>
                <a:gd name="T5" fmla="*/ 52 h 52"/>
                <a:gd name="T6" fmla="*/ 0 w 4187"/>
                <a:gd name="T7" fmla="*/ 0 h 52"/>
                <a:gd name="T8" fmla="*/ 11 w 4187"/>
                <a:gd name="T9" fmla="*/ 0 h 52"/>
                <a:gd name="T10" fmla="*/ 601 w 4187"/>
                <a:gd name="T11" fmla="*/ 0 h 52"/>
                <a:gd name="T12" fmla="*/ 601 w 4187"/>
                <a:gd name="T13" fmla="*/ 52 h 52"/>
                <a:gd name="T14" fmla="*/ 591 w 4187"/>
                <a:gd name="T15" fmla="*/ 52 h 52"/>
                <a:gd name="T16" fmla="*/ 591 w 4187"/>
                <a:gd name="T17" fmla="*/ 0 h 52"/>
                <a:gd name="T18" fmla="*/ 601 w 4187"/>
                <a:gd name="T19" fmla="*/ 0 h 52"/>
                <a:gd name="T20" fmla="*/ 1202 w 4187"/>
                <a:gd name="T21" fmla="*/ 0 h 52"/>
                <a:gd name="T22" fmla="*/ 1202 w 4187"/>
                <a:gd name="T23" fmla="*/ 52 h 52"/>
                <a:gd name="T24" fmla="*/ 1192 w 4187"/>
                <a:gd name="T25" fmla="*/ 52 h 52"/>
                <a:gd name="T26" fmla="*/ 1192 w 4187"/>
                <a:gd name="T27" fmla="*/ 0 h 52"/>
                <a:gd name="T28" fmla="*/ 1202 w 4187"/>
                <a:gd name="T29" fmla="*/ 0 h 52"/>
                <a:gd name="T30" fmla="*/ 1793 w 4187"/>
                <a:gd name="T31" fmla="*/ 0 h 52"/>
                <a:gd name="T32" fmla="*/ 1793 w 4187"/>
                <a:gd name="T33" fmla="*/ 52 h 52"/>
                <a:gd name="T34" fmla="*/ 1782 w 4187"/>
                <a:gd name="T35" fmla="*/ 52 h 52"/>
                <a:gd name="T36" fmla="*/ 1782 w 4187"/>
                <a:gd name="T37" fmla="*/ 0 h 52"/>
                <a:gd name="T38" fmla="*/ 1793 w 4187"/>
                <a:gd name="T39" fmla="*/ 0 h 52"/>
                <a:gd name="T40" fmla="*/ 2394 w 4187"/>
                <a:gd name="T41" fmla="*/ 0 h 52"/>
                <a:gd name="T42" fmla="*/ 2394 w 4187"/>
                <a:gd name="T43" fmla="*/ 52 h 52"/>
                <a:gd name="T44" fmla="*/ 2383 w 4187"/>
                <a:gd name="T45" fmla="*/ 52 h 52"/>
                <a:gd name="T46" fmla="*/ 2383 w 4187"/>
                <a:gd name="T47" fmla="*/ 0 h 52"/>
                <a:gd name="T48" fmla="*/ 2394 w 4187"/>
                <a:gd name="T49" fmla="*/ 0 h 52"/>
                <a:gd name="T50" fmla="*/ 2995 w 4187"/>
                <a:gd name="T51" fmla="*/ 0 h 52"/>
                <a:gd name="T52" fmla="*/ 2995 w 4187"/>
                <a:gd name="T53" fmla="*/ 52 h 52"/>
                <a:gd name="T54" fmla="*/ 2984 w 4187"/>
                <a:gd name="T55" fmla="*/ 52 h 52"/>
                <a:gd name="T56" fmla="*/ 2984 w 4187"/>
                <a:gd name="T57" fmla="*/ 0 h 52"/>
                <a:gd name="T58" fmla="*/ 2995 w 4187"/>
                <a:gd name="T59" fmla="*/ 0 h 52"/>
                <a:gd name="T60" fmla="*/ 3585 w 4187"/>
                <a:gd name="T61" fmla="*/ 0 h 52"/>
                <a:gd name="T62" fmla="*/ 3585 w 4187"/>
                <a:gd name="T63" fmla="*/ 52 h 52"/>
                <a:gd name="T64" fmla="*/ 3575 w 4187"/>
                <a:gd name="T65" fmla="*/ 52 h 52"/>
                <a:gd name="T66" fmla="*/ 3575 w 4187"/>
                <a:gd name="T67" fmla="*/ 0 h 52"/>
                <a:gd name="T68" fmla="*/ 3585 w 4187"/>
                <a:gd name="T69" fmla="*/ 0 h 52"/>
                <a:gd name="T70" fmla="*/ 4187 w 4187"/>
                <a:gd name="T71" fmla="*/ 0 h 52"/>
                <a:gd name="T72" fmla="*/ 4187 w 4187"/>
                <a:gd name="T73" fmla="*/ 52 h 52"/>
                <a:gd name="T74" fmla="*/ 4176 w 4187"/>
                <a:gd name="T75" fmla="*/ 52 h 52"/>
                <a:gd name="T76" fmla="*/ 4176 w 4187"/>
                <a:gd name="T77" fmla="*/ 0 h 52"/>
                <a:gd name="T78" fmla="*/ 4187 w 4187"/>
                <a:gd name="T7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87" h="52">
                  <a:moveTo>
                    <a:pt x="11" y="0"/>
                  </a:moveTo>
                  <a:lnTo>
                    <a:pt x="11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11" y="0"/>
                  </a:lnTo>
                  <a:close/>
                  <a:moveTo>
                    <a:pt x="601" y="0"/>
                  </a:moveTo>
                  <a:lnTo>
                    <a:pt x="601" y="52"/>
                  </a:lnTo>
                  <a:lnTo>
                    <a:pt x="591" y="52"/>
                  </a:lnTo>
                  <a:lnTo>
                    <a:pt x="591" y="0"/>
                  </a:lnTo>
                  <a:lnTo>
                    <a:pt x="601" y="0"/>
                  </a:lnTo>
                  <a:close/>
                  <a:moveTo>
                    <a:pt x="1202" y="0"/>
                  </a:moveTo>
                  <a:lnTo>
                    <a:pt x="1202" y="52"/>
                  </a:lnTo>
                  <a:lnTo>
                    <a:pt x="1192" y="52"/>
                  </a:lnTo>
                  <a:lnTo>
                    <a:pt x="1192" y="0"/>
                  </a:lnTo>
                  <a:lnTo>
                    <a:pt x="1202" y="0"/>
                  </a:lnTo>
                  <a:close/>
                  <a:moveTo>
                    <a:pt x="1793" y="0"/>
                  </a:moveTo>
                  <a:lnTo>
                    <a:pt x="1793" y="52"/>
                  </a:lnTo>
                  <a:lnTo>
                    <a:pt x="1782" y="52"/>
                  </a:lnTo>
                  <a:lnTo>
                    <a:pt x="1782" y="0"/>
                  </a:lnTo>
                  <a:lnTo>
                    <a:pt x="1793" y="0"/>
                  </a:lnTo>
                  <a:close/>
                  <a:moveTo>
                    <a:pt x="2394" y="0"/>
                  </a:moveTo>
                  <a:lnTo>
                    <a:pt x="2394" y="52"/>
                  </a:lnTo>
                  <a:lnTo>
                    <a:pt x="2383" y="52"/>
                  </a:lnTo>
                  <a:lnTo>
                    <a:pt x="2383" y="0"/>
                  </a:lnTo>
                  <a:lnTo>
                    <a:pt x="2394" y="0"/>
                  </a:lnTo>
                  <a:close/>
                  <a:moveTo>
                    <a:pt x="2995" y="0"/>
                  </a:moveTo>
                  <a:lnTo>
                    <a:pt x="2995" y="52"/>
                  </a:lnTo>
                  <a:lnTo>
                    <a:pt x="2984" y="52"/>
                  </a:lnTo>
                  <a:lnTo>
                    <a:pt x="2984" y="0"/>
                  </a:lnTo>
                  <a:lnTo>
                    <a:pt x="2995" y="0"/>
                  </a:lnTo>
                  <a:close/>
                  <a:moveTo>
                    <a:pt x="3585" y="0"/>
                  </a:moveTo>
                  <a:lnTo>
                    <a:pt x="3585" y="52"/>
                  </a:lnTo>
                  <a:lnTo>
                    <a:pt x="3575" y="52"/>
                  </a:lnTo>
                  <a:lnTo>
                    <a:pt x="3575" y="0"/>
                  </a:lnTo>
                  <a:lnTo>
                    <a:pt x="3585" y="0"/>
                  </a:lnTo>
                  <a:close/>
                  <a:moveTo>
                    <a:pt x="4187" y="0"/>
                  </a:moveTo>
                  <a:lnTo>
                    <a:pt x="4187" y="52"/>
                  </a:lnTo>
                  <a:lnTo>
                    <a:pt x="4176" y="52"/>
                  </a:lnTo>
                  <a:lnTo>
                    <a:pt x="4176" y="0"/>
                  </a:lnTo>
                  <a:lnTo>
                    <a:pt x="4187" y="0"/>
                  </a:lnTo>
                  <a:close/>
                </a:path>
              </a:pathLst>
            </a:custGeom>
            <a:solidFill>
              <a:srgbClr val="868686"/>
            </a:solidFill>
            <a:ln w="1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838" y="3391"/>
              <a:ext cx="9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82" y="3010"/>
              <a:ext cx="36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5000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496" y="2629"/>
              <a:ext cx="45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10000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496" y="2248"/>
              <a:ext cx="45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15000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496" y="1867"/>
              <a:ext cx="45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20000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496" y="1486"/>
              <a:ext cx="45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25000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96" y="1105"/>
              <a:ext cx="45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30000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496" y="724"/>
              <a:ext cx="45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35000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1014" y="3578"/>
              <a:ext cx="9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1611" y="3578"/>
              <a:ext cx="9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166" y="3578"/>
              <a:ext cx="18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2762" y="3578"/>
              <a:ext cx="18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3359" y="3578"/>
              <a:ext cx="18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3956" y="3578"/>
              <a:ext cx="18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25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4552" y="3578"/>
              <a:ext cx="18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5149" y="3578"/>
              <a:ext cx="18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35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2505" y="3871"/>
              <a:ext cx="62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Time (s)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ectangle 34"/>
          <p:cNvSpPr>
            <a:spLocks noChangeArrowheads="1"/>
          </p:cNvSpPr>
          <p:nvPr/>
        </p:nvSpPr>
        <p:spPr bwMode="auto">
          <a:xfrm rot="16200000">
            <a:off x="1390937" y="3259178"/>
            <a:ext cx="1336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Thrust  (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lb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>
            <a:stCxn id="11" idx="2"/>
          </p:cNvCxnSpPr>
          <p:nvPr/>
        </p:nvCxnSpPr>
        <p:spPr>
          <a:xfrm flipV="1">
            <a:off x="3194856" y="2312877"/>
            <a:ext cx="912287" cy="28421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4107142" y="2312876"/>
            <a:ext cx="656710" cy="1449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763852" y="3762502"/>
            <a:ext cx="30963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7860196" y="3768753"/>
            <a:ext cx="504056" cy="13787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75420" y="766445"/>
            <a:ext cx="1054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Impulse </a:t>
            </a:r>
            <a:r>
              <a:rPr lang="en-US" dirty="0"/>
              <a:t>is the area under the thrust curve.  Unit analysis shows that the units of Impulse are </a:t>
            </a:r>
            <a:r>
              <a:rPr lang="en-US" dirty="0" err="1">
                <a:solidFill>
                  <a:srgbClr val="FF0000"/>
                </a:solidFill>
              </a:rPr>
              <a:t>Lb</a:t>
            </a:r>
            <a:r>
              <a:rPr lang="en-US" dirty="0">
                <a:solidFill>
                  <a:srgbClr val="FF0000"/>
                </a:solidFill>
              </a:rPr>
              <a:t>-Sec</a:t>
            </a:r>
            <a:r>
              <a:rPr lang="en-US" dirty="0"/>
              <a:t>.  The Impulse tells us how much energy is produced by the rocket motor.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F9AA9F-8C51-49AB-9B36-1E0CEAE13E6D}"/>
              </a:ext>
            </a:extLst>
          </p:cNvPr>
          <p:cNvSpPr txBox="1"/>
          <p:nvPr/>
        </p:nvSpPr>
        <p:spPr>
          <a:xfrm>
            <a:off x="5278812" y="1928151"/>
            <a:ext cx="41949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 can approximate the area under the thrust curve using simple geometry or we can slice if up into thin rectangles (a.k.a. Integration)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1C1026-4F5D-4F88-9F8B-A169B141AD88}"/>
              </a:ext>
            </a:extLst>
          </p:cNvPr>
          <p:cNvSpPr/>
          <p:nvPr/>
        </p:nvSpPr>
        <p:spPr>
          <a:xfrm>
            <a:off x="7867987" y="4074150"/>
            <a:ext cx="204451" cy="107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3E84EDB-43FD-477A-9D9E-E09030E7B5DC}"/>
              </a:ext>
            </a:extLst>
          </p:cNvPr>
          <p:cNvSpPr/>
          <p:nvPr/>
        </p:nvSpPr>
        <p:spPr>
          <a:xfrm>
            <a:off x="8084081" y="4504998"/>
            <a:ext cx="204451" cy="649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6" grpId="0" animBg="1"/>
      <p:bldP spid="55" grpId="0" animBg="1"/>
      <p:bldP spid="54" grpId="0" animBg="1"/>
      <p:bldP spid="53" grpId="0" animBg="1"/>
      <p:bldP spid="52" grpId="0" animBg="1"/>
      <p:bldP spid="51" grpId="0" animBg="1"/>
      <p:bldP spid="50" grpId="0" animBg="1"/>
      <p:bldP spid="49" grpId="0" animBg="1"/>
      <p:bldP spid="5" grpId="0" animBg="1"/>
      <p:bldP spid="47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7227-8958-4E79-B61A-144BD44F846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09699" y="215934"/>
            <a:ext cx="3708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Specific Impulse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7428" y="1347155"/>
            <a:ext cx="10405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SPECIFIC IMPULSE </a:t>
            </a:r>
            <a:r>
              <a:rPr lang="en-US" sz="2400" dirty="0"/>
              <a:t>is the </a:t>
            </a:r>
            <a:r>
              <a:rPr lang="en-US" sz="2400" dirty="0">
                <a:solidFill>
                  <a:srgbClr val="FF0000"/>
                </a:solidFill>
              </a:rPr>
              <a:t>Total Impulse</a:t>
            </a:r>
            <a:r>
              <a:rPr lang="en-US" sz="2400" dirty="0"/>
              <a:t> of the motor </a:t>
            </a:r>
            <a:r>
              <a:rPr lang="en-US" sz="2400" u="sng" dirty="0"/>
              <a:t>divided</a:t>
            </a:r>
            <a:r>
              <a:rPr lang="en-US" sz="2400" dirty="0"/>
              <a:t> </a:t>
            </a:r>
            <a:r>
              <a:rPr lang="en-US" sz="2400" u="sng" dirty="0"/>
              <a:t>by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FF0000"/>
                </a:solidFill>
              </a:rPr>
              <a:t>Weight</a:t>
            </a:r>
            <a:r>
              <a:rPr lang="en-US" sz="2400" dirty="0"/>
              <a:t> of the propellant.  Specific Impulse has the units of </a:t>
            </a:r>
            <a:r>
              <a:rPr lang="en-US" sz="2400" dirty="0">
                <a:solidFill>
                  <a:srgbClr val="FF0000"/>
                </a:solidFill>
              </a:rPr>
              <a:t>Sec</a:t>
            </a:r>
            <a:r>
              <a:rPr lang="en-US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1644" y="2751311"/>
            <a:ext cx="6156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		Pound * Sec</a:t>
            </a:r>
          </a:p>
          <a:p>
            <a:r>
              <a:rPr lang="en-US" sz="2400" dirty="0"/>
              <a:t>Specific Impulse   =     -----------------    =     Sec    </a:t>
            </a:r>
          </a:p>
          <a:p>
            <a:r>
              <a:rPr lang="en-US" sz="2400" dirty="0"/>
              <a:t>			    Pound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7428" y="4371491"/>
            <a:ext cx="10405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Specific Impulse tells us how much energy is contained within the fuel itself.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03866" y="2577389"/>
            <a:ext cx="886201" cy="1548173"/>
            <a:chOff x="4279865" y="2318974"/>
            <a:chExt cx="886201" cy="1548173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4279865" y="2318974"/>
              <a:ext cx="720080" cy="77989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445986" y="3087256"/>
              <a:ext cx="720080" cy="77989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25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4C7AA4-CD99-434D-9166-56040EB630A1}"/>
              </a:ext>
            </a:extLst>
          </p:cNvPr>
          <p:cNvSpPr txBox="1"/>
          <p:nvPr/>
        </p:nvSpPr>
        <p:spPr>
          <a:xfrm>
            <a:off x="662860" y="1228396"/>
            <a:ext cx="78347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Rocket engine designers select a propellant with a specific impulse that best suits the job and the budget.  Liquid propellants have higher specific impulses than solids, but liquid fueled motors are more complex and more expensive.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Some times high performance (and the associated higher complexity and cost) is needed (i.e. Space Shuttle), and sometimes its not (i.e. sounding rockets).</a:t>
            </a:r>
          </a:p>
        </p:txBody>
      </p:sp>
      <p:pic>
        <p:nvPicPr>
          <p:cNvPr id="3" name="Picture 4" descr="http://cdn.devicemag.com/wp-content/uploads/2009/07/damaged-endeavour-space-shuttle-417x480.jpg">
            <a:extLst>
              <a:ext uri="{FF2B5EF4-FFF2-40B4-BE49-F238E27FC236}">
                <a16:creationId xmlns:a16="http://schemas.microsoft.com/office/drawing/2014/main" id="{19927AA6-03A1-4AA0-A803-229B6118F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1" r="11167"/>
          <a:stretch/>
        </p:blipFill>
        <p:spPr bwMode="auto">
          <a:xfrm>
            <a:off x="9099904" y="539796"/>
            <a:ext cx="1911182" cy="288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BXII">
            <a:extLst>
              <a:ext uri="{FF2B5EF4-FFF2-40B4-BE49-F238E27FC236}">
                <a16:creationId xmlns:a16="http://schemas.microsoft.com/office/drawing/2014/main" id="{F57989AE-0CD4-41B2-90AE-7674CFBD3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5511" t="22738" r="6122" b="33100"/>
          <a:stretch>
            <a:fillRect/>
          </a:stretch>
        </p:blipFill>
        <p:spPr bwMode="auto">
          <a:xfrm rot="16200000">
            <a:off x="8609944" y="4397355"/>
            <a:ext cx="2891103" cy="1392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89726-E2CF-4E1C-92BD-7E4A5006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8695-34C1-4837-AA36-23CD2FC57A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7227-8958-4E79-B61A-144BD44F846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47528" y="2330931"/>
            <a:ext cx="4536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Questions? </a:t>
            </a:r>
            <a:endParaRPr lang="en-US" sz="6600" i="1" dirty="0">
              <a:solidFill>
                <a:srgbClr val="FF0000"/>
              </a:solidFill>
            </a:endParaRPr>
          </a:p>
        </p:txBody>
      </p:sp>
      <p:pic>
        <p:nvPicPr>
          <p:cNvPr id="4" name="Picture 12" descr="http://upload.wikimedia.org/wikipedia/commons/thumb/7/70/SolidRocketMotor.svg/300px-SolidRocketMotor.svg.png">
            <a:extLst>
              <a:ext uri="{FF2B5EF4-FFF2-40B4-BE49-F238E27FC236}">
                <a16:creationId xmlns:a16="http://schemas.microsoft.com/office/drawing/2014/main" id="{DA682395-1547-43F9-8091-926A1F921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4931" y="1484784"/>
            <a:ext cx="5427469" cy="3636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396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7227-8958-4E79-B61A-144BD44F846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67608" y="357343"/>
            <a:ext cx="6948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Thrust Curves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5440" y="1556792"/>
            <a:ext cx="7555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rocket motor will have a thrust level that will vary over time.  The graph of the thrust versus time is known as a “thrust curve”.</a:t>
            </a:r>
          </a:p>
          <a:p>
            <a:endParaRPr lang="en-US" sz="3200" dirty="0"/>
          </a:p>
          <a:p>
            <a:r>
              <a:rPr lang="en-US" sz="3200" dirty="0"/>
              <a:t>The thrust curve is driven by the design of the propellant grain and the nozzle.</a:t>
            </a:r>
          </a:p>
        </p:txBody>
      </p:sp>
      <p:pic>
        <p:nvPicPr>
          <p:cNvPr id="6" name="Picture 12" descr="http://upload.wikimedia.org/wikipedia/commons/thumb/7/70/SolidRocketMotor.svg/300px-SolidRocketMotor.svg.png">
            <a:extLst>
              <a:ext uri="{FF2B5EF4-FFF2-40B4-BE49-F238E27FC236}">
                <a16:creationId xmlns:a16="http://schemas.microsoft.com/office/drawing/2014/main" id="{ADE7636C-C0AE-4229-9F6A-0777F5E48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3586" y="2756244"/>
            <a:ext cx="5427469" cy="3636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796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7227-8958-4E79-B61A-144BD44F8463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27748" y="1772816"/>
            <a:ext cx="4761656" cy="1656184"/>
            <a:chOff x="2303748" y="1772816"/>
            <a:chExt cx="4761656" cy="1656184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6156176" y="2006842"/>
              <a:ext cx="909228" cy="27003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6156176" y="2924944"/>
              <a:ext cx="909228" cy="23402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303748" y="180882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303748" y="342900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39752" y="1841052"/>
              <a:ext cx="0" cy="158794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65304" y="1772816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165304" y="2888940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65404" y="2006842"/>
              <a:ext cx="0" cy="1152128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13"/>
          <p:cNvSpPr/>
          <p:nvPr/>
        </p:nvSpPr>
        <p:spPr>
          <a:xfrm>
            <a:off x="3887492" y="1844298"/>
            <a:ext cx="3781586" cy="1557580"/>
          </a:xfrm>
          <a:custGeom>
            <a:avLst/>
            <a:gdLst>
              <a:gd name="connsiteX0" fmla="*/ 3766088 w 3781586"/>
              <a:gd name="connsiteY0" fmla="*/ 348712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66088 w 3781586"/>
              <a:gd name="connsiteY8" fmla="*/ 348712 h 1557580"/>
              <a:gd name="connsiteX0" fmla="*/ 3773837 w 3781586"/>
              <a:gd name="connsiteY0" fmla="*/ 573437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1586" h="1557580">
                <a:moveTo>
                  <a:pt x="3773837" y="573437"/>
                </a:moveTo>
                <a:lnTo>
                  <a:pt x="3006671" y="573437"/>
                </a:lnTo>
                <a:lnTo>
                  <a:pt x="3014420" y="953146"/>
                </a:lnTo>
                <a:lnTo>
                  <a:pt x="3781586" y="945398"/>
                </a:lnTo>
                <a:lnTo>
                  <a:pt x="3781586" y="1557580"/>
                </a:lnTo>
                <a:lnTo>
                  <a:pt x="0" y="1557580"/>
                </a:lnTo>
                <a:lnTo>
                  <a:pt x="0" y="7749"/>
                </a:lnTo>
                <a:lnTo>
                  <a:pt x="3773837" y="0"/>
                </a:lnTo>
                <a:lnTo>
                  <a:pt x="3773837" y="57343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3935760" y="3897052"/>
            <a:ext cx="4140460" cy="1980220"/>
            <a:chOff x="2771800" y="3897052"/>
            <a:chExt cx="4140460" cy="198022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879812" y="3897052"/>
              <a:ext cx="0" cy="198022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771800" y="5769260"/>
              <a:ext cx="41404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771800" y="55892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771800" y="54092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771800" y="52292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771800" y="50491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771800" y="48691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771800" y="46891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771800" y="45091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771800" y="43291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771800" y="41490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771800" y="39690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275856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63589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99593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435597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752020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14806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544108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97615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640820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6840252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2847702" y="5724255"/>
              <a:ext cx="72008" cy="900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963652" y="404665"/>
            <a:ext cx="644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Propellant Burn-Back Profile</a:t>
            </a:r>
          </a:p>
        </p:txBody>
      </p:sp>
      <p:sp>
        <p:nvSpPr>
          <p:cNvPr id="61" name="Oval 60"/>
          <p:cNvSpPr/>
          <p:nvPr/>
        </p:nvSpPr>
        <p:spPr>
          <a:xfrm>
            <a:off x="6924092" y="2492896"/>
            <a:ext cx="360040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7212125" y="2353248"/>
            <a:ext cx="2464995" cy="2116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212124" y="2672916"/>
            <a:ext cx="2471776" cy="1800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891644" y="45811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Thrust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45885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37454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7227-8958-4E79-B61A-144BD44F846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27748" y="1772816"/>
            <a:ext cx="4761656" cy="1656184"/>
            <a:chOff x="2303748" y="1772816"/>
            <a:chExt cx="4761656" cy="1656184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6156176" y="2006842"/>
              <a:ext cx="909228" cy="27003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6156176" y="2924944"/>
              <a:ext cx="909228" cy="23402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303748" y="180882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303748" y="342900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39752" y="1841052"/>
              <a:ext cx="0" cy="158794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65304" y="1772816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165304" y="2888940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65404" y="2006842"/>
              <a:ext cx="0" cy="1152128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13"/>
          <p:cNvSpPr/>
          <p:nvPr/>
        </p:nvSpPr>
        <p:spPr>
          <a:xfrm>
            <a:off x="3887492" y="1844298"/>
            <a:ext cx="3781586" cy="1557580"/>
          </a:xfrm>
          <a:custGeom>
            <a:avLst/>
            <a:gdLst>
              <a:gd name="connsiteX0" fmla="*/ 3766088 w 3781586"/>
              <a:gd name="connsiteY0" fmla="*/ 348712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66088 w 3781586"/>
              <a:gd name="connsiteY8" fmla="*/ 348712 h 1557580"/>
              <a:gd name="connsiteX0" fmla="*/ 3773837 w 3781586"/>
              <a:gd name="connsiteY0" fmla="*/ 573437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1586" h="1557580">
                <a:moveTo>
                  <a:pt x="3773837" y="573437"/>
                </a:moveTo>
                <a:lnTo>
                  <a:pt x="3006671" y="573437"/>
                </a:lnTo>
                <a:lnTo>
                  <a:pt x="3014420" y="953146"/>
                </a:lnTo>
                <a:lnTo>
                  <a:pt x="3781586" y="945398"/>
                </a:lnTo>
                <a:lnTo>
                  <a:pt x="3781586" y="1557580"/>
                </a:lnTo>
                <a:lnTo>
                  <a:pt x="0" y="1557580"/>
                </a:lnTo>
                <a:lnTo>
                  <a:pt x="0" y="7749"/>
                </a:lnTo>
                <a:lnTo>
                  <a:pt x="3773837" y="0"/>
                </a:lnTo>
                <a:lnTo>
                  <a:pt x="3773837" y="57343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3935760" y="3897052"/>
            <a:ext cx="4140460" cy="1980220"/>
            <a:chOff x="2771800" y="3897052"/>
            <a:chExt cx="4140460" cy="198022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879812" y="3897052"/>
              <a:ext cx="0" cy="198022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771800" y="5769260"/>
              <a:ext cx="41404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771800" y="55892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771800" y="54092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771800" y="52292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771800" y="50491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771800" y="48691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771800" y="46891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771800" y="45091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771800" y="43291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771800" y="41490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771800" y="39690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275856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63589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99593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435597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752020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14806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544108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97615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640820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6840252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2847702" y="5724255"/>
              <a:ext cx="72008" cy="900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963652" y="404665"/>
            <a:ext cx="644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Propellant Burn-Back Profile</a:t>
            </a:r>
          </a:p>
        </p:txBody>
      </p:sp>
      <p:sp>
        <p:nvSpPr>
          <p:cNvPr id="61" name="Oval 60"/>
          <p:cNvSpPr/>
          <p:nvPr/>
        </p:nvSpPr>
        <p:spPr>
          <a:xfrm>
            <a:off x="6924092" y="2492896"/>
            <a:ext cx="360040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7212125" y="2353248"/>
            <a:ext cx="2464995" cy="2116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212124" y="2672916"/>
            <a:ext cx="2471776" cy="1800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004211" y="3501009"/>
            <a:ext cx="3564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Ignition </a:t>
            </a:r>
            <a:r>
              <a:rPr lang="en-US" sz="2400" dirty="0"/>
              <a:t>(add heat to the fuel and oxidizer to create combustion)…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891644" y="45811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Thrust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45885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45F187CB-A697-414E-9DA9-E3E45CDFB9D2}"/>
              </a:ext>
            </a:extLst>
          </p:cNvPr>
          <p:cNvSpPr/>
          <p:nvPr/>
        </p:nvSpPr>
        <p:spPr>
          <a:xfrm>
            <a:off x="6636060" y="2348880"/>
            <a:ext cx="1008108" cy="504056"/>
          </a:xfrm>
          <a:prstGeom prst="irregularSeal1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1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7227-8958-4E79-B61A-144BD44F846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27748" y="1772816"/>
            <a:ext cx="4761656" cy="1656184"/>
            <a:chOff x="2303748" y="1772816"/>
            <a:chExt cx="4761656" cy="1656184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6156176" y="2006842"/>
              <a:ext cx="909228" cy="27003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6156176" y="2924944"/>
              <a:ext cx="909228" cy="23402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303748" y="180882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303748" y="342900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39752" y="1841052"/>
              <a:ext cx="0" cy="158794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65304" y="1772816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165304" y="2888940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65404" y="2006842"/>
              <a:ext cx="0" cy="1152128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13"/>
          <p:cNvSpPr/>
          <p:nvPr/>
        </p:nvSpPr>
        <p:spPr>
          <a:xfrm>
            <a:off x="3887492" y="1844298"/>
            <a:ext cx="3781586" cy="1557580"/>
          </a:xfrm>
          <a:custGeom>
            <a:avLst/>
            <a:gdLst>
              <a:gd name="connsiteX0" fmla="*/ 3766088 w 3781586"/>
              <a:gd name="connsiteY0" fmla="*/ 348712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66088 w 3781586"/>
              <a:gd name="connsiteY8" fmla="*/ 348712 h 1557580"/>
              <a:gd name="connsiteX0" fmla="*/ 3773837 w 3781586"/>
              <a:gd name="connsiteY0" fmla="*/ 573437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81586 w 3781586"/>
              <a:gd name="connsiteY0" fmla="*/ 449450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3014420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913682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1586" h="1557580">
                <a:moveTo>
                  <a:pt x="3781586" y="449450"/>
                </a:moveTo>
                <a:lnTo>
                  <a:pt x="2898182" y="449450"/>
                </a:lnTo>
                <a:cubicBezTo>
                  <a:pt x="2898183" y="632847"/>
                  <a:pt x="2898182" y="878237"/>
                  <a:pt x="2898183" y="1061634"/>
                </a:cubicBezTo>
                <a:lnTo>
                  <a:pt x="3766088" y="1069384"/>
                </a:lnTo>
                <a:lnTo>
                  <a:pt x="3781586" y="1557580"/>
                </a:lnTo>
                <a:lnTo>
                  <a:pt x="0" y="1557580"/>
                </a:lnTo>
                <a:lnTo>
                  <a:pt x="0" y="7749"/>
                </a:lnTo>
                <a:lnTo>
                  <a:pt x="3773837" y="0"/>
                </a:lnTo>
                <a:lnTo>
                  <a:pt x="3781586" y="44945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935760" y="3897052"/>
            <a:ext cx="4140460" cy="1980220"/>
            <a:chOff x="2771800" y="3897052"/>
            <a:chExt cx="4140460" cy="198022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879812" y="3897052"/>
              <a:ext cx="0" cy="198022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771800" y="5769260"/>
              <a:ext cx="41404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771800" y="55892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771800" y="54092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771800" y="52292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771800" y="50491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771800" y="48691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771800" y="46891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771800" y="45091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771800" y="43291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771800" y="41490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771800" y="39690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75856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63589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99593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35597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752020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14806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544108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97615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40820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840252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847702" y="5724255"/>
              <a:ext cx="72008" cy="900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4373995" y="5364215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963652" y="404665"/>
            <a:ext cx="644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Propellant Burn-Back Profile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46793" y="3690272"/>
            <a:ext cx="183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Boost Phase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91644" y="45811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Thrust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5885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9AEDDB-3DEE-423D-9889-CC5BC3C15A01}"/>
              </a:ext>
            </a:extLst>
          </p:cNvPr>
          <p:cNvSpPr txBox="1"/>
          <p:nvPr/>
        </p:nvSpPr>
        <p:spPr>
          <a:xfrm>
            <a:off x="8422825" y="3642409"/>
            <a:ext cx="32672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propellant </a:t>
            </a:r>
            <a:r>
              <a:rPr lang="en-US" sz="2000" b="1" dirty="0"/>
              <a:t>burning surface gets larger</a:t>
            </a:r>
            <a:r>
              <a:rPr lang="en-US" sz="2000" dirty="0"/>
              <a:t> as the propellant burns forward and outwards.  As a result, the </a:t>
            </a:r>
            <a:r>
              <a:rPr lang="en-US" sz="2000" b="1" dirty="0"/>
              <a:t>thrust increases</a:t>
            </a:r>
            <a:r>
              <a:rPr lang="en-US" sz="2000" dirty="0"/>
              <a:t> over time.  This is known as the “boost phase” </a:t>
            </a:r>
          </a:p>
        </p:txBody>
      </p:sp>
    </p:spTree>
    <p:extLst>
      <p:ext uri="{BB962C8B-B14F-4D97-AF65-F5344CB8AC3E}">
        <p14:creationId xmlns:p14="http://schemas.microsoft.com/office/powerpoint/2010/main" val="21435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7227-8958-4E79-B61A-144BD44F846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27748" y="1772816"/>
            <a:ext cx="4761656" cy="1656184"/>
            <a:chOff x="2303748" y="1772816"/>
            <a:chExt cx="4761656" cy="1656184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6156176" y="2006842"/>
              <a:ext cx="909228" cy="27003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6156176" y="2924944"/>
              <a:ext cx="909228" cy="23402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303748" y="180882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303748" y="342900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39752" y="1841052"/>
              <a:ext cx="0" cy="158794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65304" y="1772816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165304" y="2888940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65404" y="2006842"/>
              <a:ext cx="0" cy="1152128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13"/>
          <p:cNvSpPr/>
          <p:nvPr/>
        </p:nvSpPr>
        <p:spPr>
          <a:xfrm>
            <a:off x="3887492" y="1844298"/>
            <a:ext cx="3781586" cy="1557580"/>
          </a:xfrm>
          <a:custGeom>
            <a:avLst/>
            <a:gdLst>
              <a:gd name="connsiteX0" fmla="*/ 3766088 w 3781586"/>
              <a:gd name="connsiteY0" fmla="*/ 348712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66088 w 3781586"/>
              <a:gd name="connsiteY8" fmla="*/ 348712 h 1557580"/>
              <a:gd name="connsiteX0" fmla="*/ 3773837 w 3781586"/>
              <a:gd name="connsiteY0" fmla="*/ 573437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81586 w 3781586"/>
              <a:gd name="connsiteY0" fmla="*/ 449450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3014420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913682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743200 w 3781586"/>
              <a:gd name="connsiteY2" fmla="*/ 1177871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35450 w 3781586"/>
              <a:gd name="connsiteY1" fmla="*/ 364210 h 1557580"/>
              <a:gd name="connsiteX2" fmla="*/ 2743200 w 3781586"/>
              <a:gd name="connsiteY2" fmla="*/ 1177871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35450 w 3781586"/>
              <a:gd name="connsiteY1" fmla="*/ 364210 h 1557580"/>
              <a:gd name="connsiteX2" fmla="*/ 2750950 w 3781586"/>
              <a:gd name="connsiteY2" fmla="*/ 1208867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50950 w 3781586"/>
              <a:gd name="connsiteY2" fmla="*/ 1208867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19953 w 3781586"/>
              <a:gd name="connsiteY2" fmla="*/ 1247613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19953 w 3781586"/>
              <a:gd name="connsiteY2" fmla="*/ 1247613 h 1557580"/>
              <a:gd name="connsiteX3" fmla="*/ 3773837 w 3781586"/>
              <a:gd name="connsiteY3" fmla="*/ 1239865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1586" h="1557580">
                <a:moveTo>
                  <a:pt x="3781586" y="325464"/>
                </a:moveTo>
                <a:lnTo>
                  <a:pt x="2719952" y="333213"/>
                </a:lnTo>
                <a:cubicBezTo>
                  <a:pt x="2719953" y="516610"/>
                  <a:pt x="2719952" y="1064216"/>
                  <a:pt x="2719953" y="1247613"/>
                </a:cubicBezTo>
                <a:lnTo>
                  <a:pt x="3773837" y="1239865"/>
                </a:lnTo>
                <a:lnTo>
                  <a:pt x="3781586" y="1557580"/>
                </a:lnTo>
                <a:lnTo>
                  <a:pt x="0" y="1557580"/>
                </a:lnTo>
                <a:lnTo>
                  <a:pt x="0" y="7749"/>
                </a:lnTo>
                <a:lnTo>
                  <a:pt x="3773837" y="0"/>
                </a:lnTo>
                <a:lnTo>
                  <a:pt x="3781586" y="32546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935760" y="3897052"/>
            <a:ext cx="4140460" cy="1980220"/>
            <a:chOff x="2771800" y="3897052"/>
            <a:chExt cx="4140460" cy="198022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879812" y="3897052"/>
              <a:ext cx="0" cy="198022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771800" y="5769260"/>
              <a:ext cx="41404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771800" y="55892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771800" y="54092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771800" y="52292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771800" y="50491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771800" y="48691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771800" y="46891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771800" y="45091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771800" y="43291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771800" y="41490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771800" y="39690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75856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63589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99593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35597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752020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14806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544108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97615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40820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840252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847702" y="5724255"/>
              <a:ext cx="72008" cy="900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4373995" y="5364215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7848" y="4959170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963652" y="404665"/>
            <a:ext cx="644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Propellant Burn-Back Profile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46793" y="3690272"/>
            <a:ext cx="183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Boost Phase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91644" y="45811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Thrust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45885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15EC92B-89F2-49C9-90DC-52AEA5E48B63}"/>
              </a:ext>
            </a:extLst>
          </p:cNvPr>
          <p:cNvSpPr txBox="1"/>
          <p:nvPr/>
        </p:nvSpPr>
        <p:spPr>
          <a:xfrm>
            <a:off x="8422825" y="3642409"/>
            <a:ext cx="32672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propellant </a:t>
            </a:r>
            <a:r>
              <a:rPr lang="en-US" sz="2000" b="1" dirty="0"/>
              <a:t>burning surface gets larger</a:t>
            </a:r>
            <a:r>
              <a:rPr lang="en-US" sz="2000" dirty="0"/>
              <a:t> as the propellant burns forward and outwards.  As a result, the </a:t>
            </a:r>
            <a:r>
              <a:rPr lang="en-US" sz="2000" b="1" dirty="0"/>
              <a:t>thrust increases</a:t>
            </a:r>
            <a:r>
              <a:rPr lang="en-US" sz="2000" dirty="0"/>
              <a:t> over time.  This is known as the “boost phase” </a:t>
            </a:r>
          </a:p>
        </p:txBody>
      </p:sp>
    </p:spTree>
    <p:extLst>
      <p:ext uri="{BB962C8B-B14F-4D97-AF65-F5344CB8AC3E}">
        <p14:creationId xmlns:p14="http://schemas.microsoft.com/office/powerpoint/2010/main" val="507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7227-8958-4E79-B61A-144BD44F8463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27748" y="1772816"/>
            <a:ext cx="4761656" cy="1656184"/>
            <a:chOff x="2303748" y="1772816"/>
            <a:chExt cx="4761656" cy="1656184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6156176" y="2006842"/>
              <a:ext cx="909228" cy="27003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6156176" y="2924944"/>
              <a:ext cx="909228" cy="23402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303748" y="180882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303748" y="342900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39752" y="1841052"/>
              <a:ext cx="0" cy="158794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65304" y="1772816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165304" y="2888940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65404" y="2006842"/>
              <a:ext cx="0" cy="1152128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13"/>
          <p:cNvSpPr/>
          <p:nvPr/>
        </p:nvSpPr>
        <p:spPr>
          <a:xfrm>
            <a:off x="3887493" y="1844298"/>
            <a:ext cx="3789335" cy="1557580"/>
          </a:xfrm>
          <a:custGeom>
            <a:avLst/>
            <a:gdLst>
              <a:gd name="connsiteX0" fmla="*/ 3766088 w 3781586"/>
              <a:gd name="connsiteY0" fmla="*/ 348712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66088 w 3781586"/>
              <a:gd name="connsiteY8" fmla="*/ 348712 h 1557580"/>
              <a:gd name="connsiteX0" fmla="*/ 3773837 w 3781586"/>
              <a:gd name="connsiteY0" fmla="*/ 573437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81586 w 3781586"/>
              <a:gd name="connsiteY0" fmla="*/ 449450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3014420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913682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743200 w 3781586"/>
              <a:gd name="connsiteY2" fmla="*/ 1177871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35450 w 3781586"/>
              <a:gd name="connsiteY1" fmla="*/ 364210 h 1557580"/>
              <a:gd name="connsiteX2" fmla="*/ 2743200 w 3781586"/>
              <a:gd name="connsiteY2" fmla="*/ 1177871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35450 w 3781586"/>
              <a:gd name="connsiteY1" fmla="*/ 364210 h 1557580"/>
              <a:gd name="connsiteX2" fmla="*/ 2750950 w 3781586"/>
              <a:gd name="connsiteY2" fmla="*/ 1208867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50950 w 3781586"/>
              <a:gd name="connsiteY2" fmla="*/ 1208867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19953 w 3781586"/>
              <a:gd name="connsiteY2" fmla="*/ 1247613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19953 w 3781586"/>
              <a:gd name="connsiteY2" fmla="*/ 1247613 h 1557580"/>
              <a:gd name="connsiteX3" fmla="*/ 3773837 w 3781586"/>
              <a:gd name="connsiteY3" fmla="*/ 1239865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719953 w 3789335"/>
              <a:gd name="connsiteY2" fmla="*/ 1247613 h 1557580"/>
              <a:gd name="connsiteX3" fmla="*/ 3773837 w 3789335"/>
              <a:gd name="connsiteY3" fmla="*/ 1239865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719953 w 3789335"/>
              <a:gd name="connsiteY2" fmla="*/ 1247613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549472 w 3789335"/>
              <a:gd name="connsiteY2" fmla="*/ 1332854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549471 w 3789335"/>
              <a:gd name="connsiteY1" fmla="*/ 185979 h 1557580"/>
              <a:gd name="connsiteX2" fmla="*/ 2549472 w 3789335"/>
              <a:gd name="connsiteY2" fmla="*/ 1332854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549471 w 3789335"/>
              <a:gd name="connsiteY1" fmla="*/ 185979 h 1557580"/>
              <a:gd name="connsiteX2" fmla="*/ 2549472 w 3789335"/>
              <a:gd name="connsiteY2" fmla="*/ 1371600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9335" h="1557580">
                <a:moveTo>
                  <a:pt x="3789335" y="178230"/>
                </a:moveTo>
                <a:lnTo>
                  <a:pt x="2549471" y="185979"/>
                </a:lnTo>
                <a:cubicBezTo>
                  <a:pt x="2549472" y="369376"/>
                  <a:pt x="2549471" y="1188203"/>
                  <a:pt x="2549472" y="1371600"/>
                </a:cubicBezTo>
                <a:lnTo>
                  <a:pt x="3781587" y="1371600"/>
                </a:lnTo>
                <a:cubicBezTo>
                  <a:pt x="3781587" y="1433593"/>
                  <a:pt x="3781586" y="1495587"/>
                  <a:pt x="3781586" y="1557580"/>
                </a:cubicBezTo>
                <a:lnTo>
                  <a:pt x="0" y="1557580"/>
                </a:lnTo>
                <a:lnTo>
                  <a:pt x="0" y="7749"/>
                </a:lnTo>
                <a:lnTo>
                  <a:pt x="3773837" y="0"/>
                </a:lnTo>
                <a:lnTo>
                  <a:pt x="3789335" y="17823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935760" y="3897052"/>
            <a:ext cx="4140460" cy="1980220"/>
            <a:chOff x="2771800" y="3897052"/>
            <a:chExt cx="4140460" cy="198022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879812" y="3897052"/>
              <a:ext cx="0" cy="198022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771800" y="5769260"/>
              <a:ext cx="41404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771800" y="55892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771800" y="54092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771800" y="52292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771800" y="50491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771800" y="48691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771800" y="46891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771800" y="45091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771800" y="43291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771800" y="41490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771800" y="39690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75856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63589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99593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35597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752020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14806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544108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97615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40820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840252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847702" y="5724255"/>
              <a:ext cx="72008" cy="900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4373995" y="5364215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7848" y="4959170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23892" y="4545124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963652" y="404665"/>
            <a:ext cx="644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Propellant Burn-Back Profile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46793" y="3690272"/>
            <a:ext cx="183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Boost Phase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91644" y="45811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Thrust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45885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8ED6C1-B9CD-4445-8692-820E4E7DBD49}"/>
              </a:ext>
            </a:extLst>
          </p:cNvPr>
          <p:cNvSpPr txBox="1"/>
          <p:nvPr/>
        </p:nvSpPr>
        <p:spPr>
          <a:xfrm>
            <a:off x="8422825" y="3642409"/>
            <a:ext cx="32672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propellant </a:t>
            </a:r>
            <a:r>
              <a:rPr lang="en-US" sz="2000" b="1" dirty="0"/>
              <a:t>burning surface gets larger</a:t>
            </a:r>
            <a:r>
              <a:rPr lang="en-US" sz="2000" dirty="0"/>
              <a:t> as the propellant burns forward and outwards.  As a result, the </a:t>
            </a:r>
            <a:r>
              <a:rPr lang="en-US" sz="2000" b="1" dirty="0"/>
              <a:t>thrust increases</a:t>
            </a:r>
            <a:r>
              <a:rPr lang="en-US" sz="2000" dirty="0"/>
              <a:t> over time.  This is known as the “boost phase” </a:t>
            </a:r>
          </a:p>
        </p:txBody>
      </p:sp>
    </p:spTree>
    <p:extLst>
      <p:ext uri="{BB962C8B-B14F-4D97-AF65-F5344CB8AC3E}">
        <p14:creationId xmlns:p14="http://schemas.microsoft.com/office/powerpoint/2010/main" val="279445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7227-8958-4E79-B61A-144BD44F8463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27748" y="1772816"/>
            <a:ext cx="4761656" cy="1656184"/>
            <a:chOff x="2303748" y="1772816"/>
            <a:chExt cx="4761656" cy="1656184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6156176" y="2006842"/>
              <a:ext cx="909228" cy="27003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6156176" y="2924944"/>
              <a:ext cx="909228" cy="23402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303748" y="180882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303748" y="342900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39752" y="1841052"/>
              <a:ext cx="0" cy="158794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65304" y="1772816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165304" y="2888940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65404" y="2006842"/>
              <a:ext cx="0" cy="1152128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13"/>
          <p:cNvSpPr/>
          <p:nvPr/>
        </p:nvSpPr>
        <p:spPr>
          <a:xfrm>
            <a:off x="3887493" y="1844298"/>
            <a:ext cx="3804834" cy="1568668"/>
          </a:xfrm>
          <a:custGeom>
            <a:avLst/>
            <a:gdLst>
              <a:gd name="connsiteX0" fmla="*/ 3766088 w 3781586"/>
              <a:gd name="connsiteY0" fmla="*/ 348712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66088 w 3781586"/>
              <a:gd name="connsiteY8" fmla="*/ 348712 h 1557580"/>
              <a:gd name="connsiteX0" fmla="*/ 3773837 w 3781586"/>
              <a:gd name="connsiteY0" fmla="*/ 573437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81586 w 3781586"/>
              <a:gd name="connsiteY0" fmla="*/ 449450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3014420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913682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743200 w 3781586"/>
              <a:gd name="connsiteY2" fmla="*/ 1177871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35450 w 3781586"/>
              <a:gd name="connsiteY1" fmla="*/ 364210 h 1557580"/>
              <a:gd name="connsiteX2" fmla="*/ 2743200 w 3781586"/>
              <a:gd name="connsiteY2" fmla="*/ 1177871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35450 w 3781586"/>
              <a:gd name="connsiteY1" fmla="*/ 364210 h 1557580"/>
              <a:gd name="connsiteX2" fmla="*/ 2750950 w 3781586"/>
              <a:gd name="connsiteY2" fmla="*/ 1208867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50950 w 3781586"/>
              <a:gd name="connsiteY2" fmla="*/ 1208867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19953 w 3781586"/>
              <a:gd name="connsiteY2" fmla="*/ 1247613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19953 w 3781586"/>
              <a:gd name="connsiteY2" fmla="*/ 1247613 h 1557580"/>
              <a:gd name="connsiteX3" fmla="*/ 3773837 w 3781586"/>
              <a:gd name="connsiteY3" fmla="*/ 1239865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719953 w 3789335"/>
              <a:gd name="connsiteY2" fmla="*/ 1247613 h 1557580"/>
              <a:gd name="connsiteX3" fmla="*/ 3773837 w 3789335"/>
              <a:gd name="connsiteY3" fmla="*/ 1239865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719953 w 3789335"/>
              <a:gd name="connsiteY2" fmla="*/ 1247613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549472 w 3789335"/>
              <a:gd name="connsiteY2" fmla="*/ 1332854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549471 w 3789335"/>
              <a:gd name="connsiteY1" fmla="*/ 185979 h 1557580"/>
              <a:gd name="connsiteX2" fmla="*/ 2549472 w 3789335"/>
              <a:gd name="connsiteY2" fmla="*/ 1332854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549471 w 3789335"/>
              <a:gd name="connsiteY1" fmla="*/ 185979 h 1557580"/>
              <a:gd name="connsiteX2" fmla="*/ 2549472 w 3789335"/>
              <a:gd name="connsiteY2" fmla="*/ 1371600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1586 w 3781587"/>
              <a:gd name="connsiteY0" fmla="*/ 7749 h 1557580"/>
              <a:gd name="connsiteX1" fmla="*/ 2549471 w 3781587"/>
              <a:gd name="connsiteY1" fmla="*/ 185979 h 1557580"/>
              <a:gd name="connsiteX2" fmla="*/ 2549472 w 3781587"/>
              <a:gd name="connsiteY2" fmla="*/ 137160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781587"/>
              <a:gd name="connsiteY0" fmla="*/ 7749 h 1557580"/>
              <a:gd name="connsiteX1" fmla="*/ 2355742 w 3781587"/>
              <a:gd name="connsiteY1" fmla="*/ 15498 h 1557580"/>
              <a:gd name="connsiteX2" fmla="*/ 2549472 w 3781587"/>
              <a:gd name="connsiteY2" fmla="*/ 137160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781587"/>
              <a:gd name="connsiteY0" fmla="*/ 7749 h 1557580"/>
              <a:gd name="connsiteX1" fmla="*/ 2355742 w 3781587"/>
              <a:gd name="connsiteY1" fmla="*/ 15498 h 1557580"/>
              <a:gd name="connsiteX2" fmla="*/ 2347994 w 3781587"/>
              <a:gd name="connsiteY2" fmla="*/ 155758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804834"/>
              <a:gd name="connsiteY0" fmla="*/ 7749 h 1568668"/>
              <a:gd name="connsiteX1" fmla="*/ 2355742 w 3804834"/>
              <a:gd name="connsiteY1" fmla="*/ 15498 h 1568668"/>
              <a:gd name="connsiteX2" fmla="*/ 2347994 w 3804834"/>
              <a:gd name="connsiteY2" fmla="*/ 1557580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4834" h="1568668">
                <a:moveTo>
                  <a:pt x="3781586" y="7749"/>
                </a:moveTo>
                <a:lnTo>
                  <a:pt x="2355742" y="15498"/>
                </a:lnTo>
                <a:cubicBezTo>
                  <a:pt x="2355743" y="198895"/>
                  <a:pt x="2347993" y="1374183"/>
                  <a:pt x="2347994" y="1557580"/>
                </a:cubicBezTo>
                <a:lnTo>
                  <a:pt x="3804834" y="1549831"/>
                </a:lnTo>
                <a:cubicBezTo>
                  <a:pt x="3804834" y="1611824"/>
                  <a:pt x="3781586" y="1495587"/>
                  <a:pt x="3781586" y="1557580"/>
                </a:cubicBezTo>
                <a:lnTo>
                  <a:pt x="0" y="1557580"/>
                </a:lnTo>
                <a:lnTo>
                  <a:pt x="0" y="7749"/>
                </a:lnTo>
                <a:lnTo>
                  <a:pt x="3773837" y="0"/>
                </a:lnTo>
                <a:lnTo>
                  <a:pt x="3781586" y="774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935760" y="3897052"/>
            <a:ext cx="4140460" cy="1980220"/>
            <a:chOff x="2771800" y="3897052"/>
            <a:chExt cx="4140460" cy="198022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879812" y="3897052"/>
              <a:ext cx="0" cy="198022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771800" y="5769260"/>
              <a:ext cx="41404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771800" y="55892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771800" y="54092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771800" y="52292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771800" y="50491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771800" y="48691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771800" y="46891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771800" y="45091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771800" y="43291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771800" y="41490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771800" y="39690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75856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63589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99593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35597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752020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14806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544108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97615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40820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840252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847702" y="5724255"/>
              <a:ext cx="72008" cy="900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4373995" y="5364215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7848" y="4959170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23892" y="4545124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483932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963652" y="404665"/>
            <a:ext cx="644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Propellant Burn-Back Profile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46793" y="3690272"/>
            <a:ext cx="240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Sustainer Phase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91644" y="45811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Thrust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45885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BCD4688-97CB-44E8-A8F3-C8677F08CC2D}"/>
              </a:ext>
            </a:extLst>
          </p:cNvPr>
          <p:cNvSpPr txBox="1"/>
          <p:nvPr/>
        </p:nvSpPr>
        <p:spPr>
          <a:xfrm>
            <a:off x="8440144" y="3412966"/>
            <a:ext cx="3267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some point, the propellant burns to the casing wall and there is a sudden drop in the burning surface area.  Now the propellant is only burning forward and the burning surface area remains constant.  This is known as the “sustainer phase” </a:t>
            </a:r>
          </a:p>
        </p:txBody>
      </p:sp>
    </p:spTree>
    <p:extLst>
      <p:ext uri="{BB962C8B-B14F-4D97-AF65-F5344CB8AC3E}">
        <p14:creationId xmlns:p14="http://schemas.microsoft.com/office/powerpoint/2010/main" val="27201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7227-8958-4E79-B61A-144BD44F8463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27748" y="1772816"/>
            <a:ext cx="4761656" cy="1656184"/>
            <a:chOff x="2303748" y="1772816"/>
            <a:chExt cx="4761656" cy="1656184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6156176" y="2006842"/>
              <a:ext cx="909228" cy="27003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6156176" y="2924944"/>
              <a:ext cx="909228" cy="23402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303748" y="180882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303748" y="3429000"/>
              <a:ext cx="38884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39752" y="1841052"/>
              <a:ext cx="0" cy="158794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65304" y="1772816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165304" y="2888940"/>
              <a:ext cx="0" cy="5400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65404" y="2006842"/>
              <a:ext cx="0" cy="1152128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13"/>
          <p:cNvSpPr/>
          <p:nvPr/>
        </p:nvSpPr>
        <p:spPr>
          <a:xfrm>
            <a:off x="3887493" y="1844297"/>
            <a:ext cx="3804834" cy="1568669"/>
          </a:xfrm>
          <a:custGeom>
            <a:avLst/>
            <a:gdLst>
              <a:gd name="connsiteX0" fmla="*/ 3766088 w 3781586"/>
              <a:gd name="connsiteY0" fmla="*/ 348712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66088 w 3781586"/>
              <a:gd name="connsiteY8" fmla="*/ 348712 h 1557580"/>
              <a:gd name="connsiteX0" fmla="*/ 3773837 w 3781586"/>
              <a:gd name="connsiteY0" fmla="*/ 573437 h 1557580"/>
              <a:gd name="connsiteX1" fmla="*/ 3006671 w 3781586"/>
              <a:gd name="connsiteY1" fmla="*/ 348712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73837 w 3781586"/>
              <a:gd name="connsiteY3" fmla="*/ 113137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113912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73837 w 3781586"/>
              <a:gd name="connsiteY0" fmla="*/ 573437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73837 w 3781586"/>
              <a:gd name="connsiteY8" fmla="*/ 573437 h 1557580"/>
              <a:gd name="connsiteX0" fmla="*/ 3781586 w 3781586"/>
              <a:gd name="connsiteY0" fmla="*/ 449450 h 1557580"/>
              <a:gd name="connsiteX1" fmla="*/ 3006671 w 3781586"/>
              <a:gd name="connsiteY1" fmla="*/ 573437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3014420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3014420 w 3781586"/>
              <a:gd name="connsiteY2" fmla="*/ 953146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81586 w 3781586"/>
              <a:gd name="connsiteY3" fmla="*/ 945398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0434 w 3781586"/>
              <a:gd name="connsiteY2" fmla="*/ 960895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72698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4 w 3781586"/>
              <a:gd name="connsiteY2" fmla="*/ 1022888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30639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0434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913682 w 3781586"/>
              <a:gd name="connsiteY2" fmla="*/ 1069383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449450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449450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66088 w 3781586"/>
              <a:gd name="connsiteY3" fmla="*/ 1069384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898183 w 3781586"/>
              <a:gd name="connsiteY2" fmla="*/ 1061634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898182 w 3781586"/>
              <a:gd name="connsiteY1" fmla="*/ 449450 h 1557580"/>
              <a:gd name="connsiteX2" fmla="*/ 2743200 w 3781586"/>
              <a:gd name="connsiteY2" fmla="*/ 1177871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35450 w 3781586"/>
              <a:gd name="connsiteY1" fmla="*/ 364210 h 1557580"/>
              <a:gd name="connsiteX2" fmla="*/ 2743200 w 3781586"/>
              <a:gd name="connsiteY2" fmla="*/ 1177871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35450 w 3781586"/>
              <a:gd name="connsiteY1" fmla="*/ 364210 h 1557580"/>
              <a:gd name="connsiteX2" fmla="*/ 2750950 w 3781586"/>
              <a:gd name="connsiteY2" fmla="*/ 1208867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50950 w 3781586"/>
              <a:gd name="connsiteY2" fmla="*/ 1208867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19953 w 3781586"/>
              <a:gd name="connsiteY2" fmla="*/ 1247613 h 1557580"/>
              <a:gd name="connsiteX3" fmla="*/ 3781586 w 3781586"/>
              <a:gd name="connsiteY3" fmla="*/ 1216617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1586 w 3781586"/>
              <a:gd name="connsiteY0" fmla="*/ 325464 h 1557580"/>
              <a:gd name="connsiteX1" fmla="*/ 2719952 w 3781586"/>
              <a:gd name="connsiteY1" fmla="*/ 333213 h 1557580"/>
              <a:gd name="connsiteX2" fmla="*/ 2719953 w 3781586"/>
              <a:gd name="connsiteY2" fmla="*/ 1247613 h 1557580"/>
              <a:gd name="connsiteX3" fmla="*/ 3773837 w 3781586"/>
              <a:gd name="connsiteY3" fmla="*/ 1239865 h 1557580"/>
              <a:gd name="connsiteX4" fmla="*/ 3781586 w 3781586"/>
              <a:gd name="connsiteY4" fmla="*/ 1557580 h 1557580"/>
              <a:gd name="connsiteX5" fmla="*/ 0 w 3781586"/>
              <a:gd name="connsiteY5" fmla="*/ 1557580 h 1557580"/>
              <a:gd name="connsiteX6" fmla="*/ 0 w 3781586"/>
              <a:gd name="connsiteY6" fmla="*/ 7749 h 1557580"/>
              <a:gd name="connsiteX7" fmla="*/ 3773837 w 3781586"/>
              <a:gd name="connsiteY7" fmla="*/ 0 h 1557580"/>
              <a:gd name="connsiteX8" fmla="*/ 3781586 w 3781586"/>
              <a:gd name="connsiteY8" fmla="*/ 325464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719953 w 3789335"/>
              <a:gd name="connsiteY2" fmla="*/ 1247613 h 1557580"/>
              <a:gd name="connsiteX3" fmla="*/ 3773837 w 3789335"/>
              <a:gd name="connsiteY3" fmla="*/ 1239865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719953 w 3789335"/>
              <a:gd name="connsiteY2" fmla="*/ 1247613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719952 w 3789335"/>
              <a:gd name="connsiteY1" fmla="*/ 333213 h 1557580"/>
              <a:gd name="connsiteX2" fmla="*/ 2549472 w 3789335"/>
              <a:gd name="connsiteY2" fmla="*/ 1332854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549471 w 3789335"/>
              <a:gd name="connsiteY1" fmla="*/ 185979 h 1557580"/>
              <a:gd name="connsiteX2" fmla="*/ 2549472 w 3789335"/>
              <a:gd name="connsiteY2" fmla="*/ 1332854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9335 w 3789335"/>
              <a:gd name="connsiteY0" fmla="*/ 178230 h 1557580"/>
              <a:gd name="connsiteX1" fmla="*/ 2549471 w 3789335"/>
              <a:gd name="connsiteY1" fmla="*/ 185979 h 1557580"/>
              <a:gd name="connsiteX2" fmla="*/ 2549472 w 3789335"/>
              <a:gd name="connsiteY2" fmla="*/ 1371600 h 1557580"/>
              <a:gd name="connsiteX3" fmla="*/ 3781587 w 3789335"/>
              <a:gd name="connsiteY3" fmla="*/ 1371600 h 1557580"/>
              <a:gd name="connsiteX4" fmla="*/ 3781586 w 3789335"/>
              <a:gd name="connsiteY4" fmla="*/ 1557580 h 1557580"/>
              <a:gd name="connsiteX5" fmla="*/ 0 w 3789335"/>
              <a:gd name="connsiteY5" fmla="*/ 1557580 h 1557580"/>
              <a:gd name="connsiteX6" fmla="*/ 0 w 3789335"/>
              <a:gd name="connsiteY6" fmla="*/ 7749 h 1557580"/>
              <a:gd name="connsiteX7" fmla="*/ 3773837 w 3789335"/>
              <a:gd name="connsiteY7" fmla="*/ 0 h 1557580"/>
              <a:gd name="connsiteX8" fmla="*/ 3789335 w 3789335"/>
              <a:gd name="connsiteY8" fmla="*/ 178230 h 1557580"/>
              <a:gd name="connsiteX0" fmla="*/ 3781586 w 3781587"/>
              <a:gd name="connsiteY0" fmla="*/ 7749 h 1557580"/>
              <a:gd name="connsiteX1" fmla="*/ 2549471 w 3781587"/>
              <a:gd name="connsiteY1" fmla="*/ 185979 h 1557580"/>
              <a:gd name="connsiteX2" fmla="*/ 2549472 w 3781587"/>
              <a:gd name="connsiteY2" fmla="*/ 137160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781587"/>
              <a:gd name="connsiteY0" fmla="*/ 7749 h 1557580"/>
              <a:gd name="connsiteX1" fmla="*/ 2355742 w 3781587"/>
              <a:gd name="connsiteY1" fmla="*/ 15498 h 1557580"/>
              <a:gd name="connsiteX2" fmla="*/ 2549472 w 3781587"/>
              <a:gd name="connsiteY2" fmla="*/ 137160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781587"/>
              <a:gd name="connsiteY0" fmla="*/ 7749 h 1557580"/>
              <a:gd name="connsiteX1" fmla="*/ 2355742 w 3781587"/>
              <a:gd name="connsiteY1" fmla="*/ 15498 h 1557580"/>
              <a:gd name="connsiteX2" fmla="*/ 2347994 w 3781587"/>
              <a:gd name="connsiteY2" fmla="*/ 1557580 h 1557580"/>
              <a:gd name="connsiteX3" fmla="*/ 3781587 w 3781587"/>
              <a:gd name="connsiteY3" fmla="*/ 1371600 h 1557580"/>
              <a:gd name="connsiteX4" fmla="*/ 3781586 w 3781587"/>
              <a:gd name="connsiteY4" fmla="*/ 1557580 h 1557580"/>
              <a:gd name="connsiteX5" fmla="*/ 0 w 3781587"/>
              <a:gd name="connsiteY5" fmla="*/ 1557580 h 1557580"/>
              <a:gd name="connsiteX6" fmla="*/ 0 w 3781587"/>
              <a:gd name="connsiteY6" fmla="*/ 7749 h 1557580"/>
              <a:gd name="connsiteX7" fmla="*/ 3773837 w 3781587"/>
              <a:gd name="connsiteY7" fmla="*/ 0 h 1557580"/>
              <a:gd name="connsiteX8" fmla="*/ 3781586 w 3781587"/>
              <a:gd name="connsiteY8" fmla="*/ 7749 h 1557580"/>
              <a:gd name="connsiteX0" fmla="*/ 3781586 w 3804834"/>
              <a:gd name="connsiteY0" fmla="*/ 7749 h 1568668"/>
              <a:gd name="connsiteX1" fmla="*/ 2355742 w 3804834"/>
              <a:gd name="connsiteY1" fmla="*/ 15498 h 1568668"/>
              <a:gd name="connsiteX2" fmla="*/ 2347994 w 3804834"/>
              <a:gd name="connsiteY2" fmla="*/ 1557580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49 h 1568668"/>
              <a:gd name="connsiteX1" fmla="*/ 2355742 w 3804834"/>
              <a:gd name="connsiteY1" fmla="*/ 15498 h 1568668"/>
              <a:gd name="connsiteX2" fmla="*/ 2038028 w 3804834"/>
              <a:gd name="connsiteY2" fmla="*/ 1549831 h 1568668"/>
              <a:gd name="connsiteX3" fmla="*/ 3804834 w 3804834"/>
              <a:gd name="connsiteY3" fmla="*/ 1549831 h 1568668"/>
              <a:gd name="connsiteX4" fmla="*/ 3781586 w 3804834"/>
              <a:gd name="connsiteY4" fmla="*/ 1557580 h 1568668"/>
              <a:gd name="connsiteX5" fmla="*/ 0 w 3804834"/>
              <a:gd name="connsiteY5" fmla="*/ 1557580 h 1568668"/>
              <a:gd name="connsiteX6" fmla="*/ 0 w 3804834"/>
              <a:gd name="connsiteY6" fmla="*/ 7749 h 1568668"/>
              <a:gd name="connsiteX7" fmla="*/ 3773837 w 3804834"/>
              <a:gd name="connsiteY7" fmla="*/ 0 h 1568668"/>
              <a:gd name="connsiteX8" fmla="*/ 3781586 w 3804834"/>
              <a:gd name="connsiteY8" fmla="*/ 7749 h 1568668"/>
              <a:gd name="connsiteX0" fmla="*/ 3781586 w 3804834"/>
              <a:gd name="connsiteY0" fmla="*/ 7750 h 1568669"/>
              <a:gd name="connsiteX1" fmla="*/ 2030277 w 3804834"/>
              <a:gd name="connsiteY1" fmla="*/ 0 h 1568669"/>
              <a:gd name="connsiteX2" fmla="*/ 2038028 w 3804834"/>
              <a:gd name="connsiteY2" fmla="*/ 1549832 h 1568669"/>
              <a:gd name="connsiteX3" fmla="*/ 3804834 w 3804834"/>
              <a:gd name="connsiteY3" fmla="*/ 1549832 h 1568669"/>
              <a:gd name="connsiteX4" fmla="*/ 3781586 w 3804834"/>
              <a:gd name="connsiteY4" fmla="*/ 1557581 h 1568669"/>
              <a:gd name="connsiteX5" fmla="*/ 0 w 3804834"/>
              <a:gd name="connsiteY5" fmla="*/ 1557581 h 1568669"/>
              <a:gd name="connsiteX6" fmla="*/ 0 w 3804834"/>
              <a:gd name="connsiteY6" fmla="*/ 7750 h 1568669"/>
              <a:gd name="connsiteX7" fmla="*/ 3773837 w 3804834"/>
              <a:gd name="connsiteY7" fmla="*/ 1 h 1568669"/>
              <a:gd name="connsiteX8" fmla="*/ 3781586 w 3804834"/>
              <a:gd name="connsiteY8" fmla="*/ 7750 h 156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4834" h="1568669">
                <a:moveTo>
                  <a:pt x="3781586" y="7750"/>
                </a:moveTo>
                <a:lnTo>
                  <a:pt x="2030277" y="0"/>
                </a:lnTo>
                <a:cubicBezTo>
                  <a:pt x="2030278" y="183397"/>
                  <a:pt x="2038027" y="1366435"/>
                  <a:pt x="2038028" y="1549832"/>
                </a:cubicBezTo>
                <a:lnTo>
                  <a:pt x="3804834" y="1549832"/>
                </a:lnTo>
                <a:cubicBezTo>
                  <a:pt x="3804834" y="1611825"/>
                  <a:pt x="3781586" y="1495588"/>
                  <a:pt x="3781586" y="1557581"/>
                </a:cubicBezTo>
                <a:lnTo>
                  <a:pt x="0" y="1557581"/>
                </a:lnTo>
                <a:lnTo>
                  <a:pt x="0" y="7750"/>
                </a:lnTo>
                <a:lnTo>
                  <a:pt x="3773837" y="1"/>
                </a:lnTo>
                <a:lnTo>
                  <a:pt x="3781586" y="775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935760" y="3897052"/>
            <a:ext cx="4140460" cy="1980220"/>
            <a:chOff x="2771800" y="3897052"/>
            <a:chExt cx="4140460" cy="198022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879812" y="3897052"/>
              <a:ext cx="0" cy="198022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771800" y="5769260"/>
              <a:ext cx="41404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771800" y="55892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771800" y="54092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771800" y="52292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771800" y="50491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771800" y="48691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771800" y="468914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771800" y="450912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771800" y="432910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771800" y="414908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771800" y="3969060"/>
              <a:ext cx="1716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75856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63589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99593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35597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752020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14806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544108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976156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408204" y="5697252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840252" y="5705636"/>
              <a:ext cx="0" cy="1716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847702" y="5724255"/>
              <a:ext cx="72008" cy="900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4373995" y="5364215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7848" y="4959170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23892" y="4545124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483932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879976" y="5121188"/>
            <a:ext cx="72008" cy="9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963652" y="404665"/>
            <a:ext cx="644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Propellant Burn-Back Profile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46793" y="3690272"/>
            <a:ext cx="240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Sustainer Phase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91644" y="45811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Thrust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45885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944C93E-CB00-41A3-9762-CE7E05C77237}"/>
              </a:ext>
            </a:extLst>
          </p:cNvPr>
          <p:cNvSpPr txBox="1"/>
          <p:nvPr/>
        </p:nvSpPr>
        <p:spPr>
          <a:xfrm>
            <a:off x="8440144" y="3412966"/>
            <a:ext cx="3267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some point, the propellant burns to the casing wall and there is a sudden drop in the burning surface area.  Now the propellant is only burning forward and the burning surface area remains constant.  This is known as the “sustainer phase” </a:t>
            </a:r>
          </a:p>
        </p:txBody>
      </p:sp>
    </p:spTree>
    <p:extLst>
      <p:ext uri="{BB962C8B-B14F-4D97-AF65-F5344CB8AC3E}">
        <p14:creationId xmlns:p14="http://schemas.microsoft.com/office/powerpoint/2010/main" val="31653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812</Words>
  <Application>Microsoft Office PowerPoint</Application>
  <PresentationFormat>Widescreen</PresentationFormat>
  <Paragraphs>118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Rocket Physics The Thrust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Rocket Physics The Thrust Curve</dc:title>
  <dc:creator>Philip Eberspeaker</dc:creator>
  <cp:lastModifiedBy>Philip Eberspeaker</cp:lastModifiedBy>
  <cp:revision>5</cp:revision>
  <dcterms:created xsi:type="dcterms:W3CDTF">2018-05-06T20:58:17Z</dcterms:created>
  <dcterms:modified xsi:type="dcterms:W3CDTF">2018-07-11T02:03:49Z</dcterms:modified>
</cp:coreProperties>
</file>